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sldIdLst>
    <p:sldId id="257" r:id="rId2"/>
    <p:sldId id="458" r:id="rId3"/>
    <p:sldId id="455" r:id="rId4"/>
    <p:sldId id="452" r:id="rId5"/>
    <p:sldId id="459" r:id="rId6"/>
    <p:sldId id="460" r:id="rId7"/>
    <p:sldId id="464" r:id="rId8"/>
    <p:sldId id="461" r:id="rId9"/>
    <p:sldId id="462" r:id="rId10"/>
    <p:sldId id="465" r:id="rId11"/>
    <p:sldId id="463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6323" autoAdjust="0"/>
  </p:normalViewPr>
  <p:slideViewPr>
    <p:cSldViewPr snapToGrid="0">
      <p:cViewPr varScale="1">
        <p:scale>
          <a:sx n="79" d="100"/>
          <a:sy n="79" d="100"/>
        </p:scale>
        <p:origin x="-13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00E7-C400-44DB-8166-051C60E81BC1}" type="datetimeFigureOut">
              <a:rPr lang="ru-RU" smtClean="0"/>
              <a:pPr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21422-6631-4C92-99AA-D10874358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09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52F388-7488-451F-82CA-83DC473D3528}" type="slidenum">
              <a:rPr lang="en-GB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BBE4E-C7CE-4DC6-80AE-BE0C278653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07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3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5955"/>
          </a:xfrm>
        </p:spPr>
        <p:txBody>
          <a:bodyPr>
            <a:normAutofit/>
          </a:bodyPr>
          <a:lstStyle>
            <a:lvl1pPr algn="r">
              <a:defRPr sz="2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34441"/>
            <a:ext cx="7886700" cy="494252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356351"/>
            <a:ext cx="2057400" cy="365125"/>
          </a:xfrm>
        </p:spPr>
        <p:txBody>
          <a:bodyPr/>
          <a:lstStyle/>
          <a:p>
            <a:fld id="{10ABF1D5-19C9-4F5D-9144-6723C5A8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34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3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356351"/>
            <a:ext cx="2057400" cy="365125"/>
          </a:xfrm>
        </p:spPr>
        <p:txBody>
          <a:bodyPr/>
          <a:lstStyle/>
          <a:p>
            <a:fld id="{10ABF1D5-19C9-4F5D-9144-6723C5A8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66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686"/>
            <a:ext cx="7886700" cy="534035"/>
          </a:xfrm>
        </p:spPr>
        <p:txBody>
          <a:bodyPr>
            <a:normAutofit/>
          </a:bodyPr>
          <a:lstStyle>
            <a:lvl1pPr algn="r">
              <a:defRPr sz="2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73418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73418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356351"/>
            <a:ext cx="2057400" cy="365125"/>
          </a:xfrm>
        </p:spPr>
        <p:txBody>
          <a:bodyPr/>
          <a:lstStyle/>
          <a:p>
            <a:fld id="{10ABF1D5-19C9-4F5D-9144-6723C5A8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76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518795"/>
          </a:xfrm>
        </p:spPr>
        <p:txBody>
          <a:bodyPr>
            <a:normAutofit/>
          </a:bodyPr>
          <a:lstStyle>
            <a:lvl1pPr algn="r">
              <a:defRPr sz="2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8030" y="6356351"/>
            <a:ext cx="2057400" cy="365125"/>
          </a:xfrm>
        </p:spPr>
        <p:txBody>
          <a:bodyPr/>
          <a:lstStyle/>
          <a:p>
            <a:fld id="{10ABF1D5-19C9-4F5D-9144-6723C5A8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11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8795"/>
          </a:xfrm>
        </p:spPr>
        <p:txBody>
          <a:bodyPr>
            <a:normAutofit/>
          </a:bodyPr>
          <a:lstStyle>
            <a:lvl1pPr algn="r">
              <a:defRPr sz="27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356351"/>
            <a:ext cx="2057400" cy="365125"/>
          </a:xfrm>
        </p:spPr>
        <p:txBody>
          <a:bodyPr/>
          <a:lstStyle/>
          <a:p>
            <a:fld id="{10ABF1D5-19C9-4F5D-9144-6723C5A8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68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356351"/>
            <a:ext cx="2057400" cy="365125"/>
          </a:xfrm>
        </p:spPr>
        <p:txBody>
          <a:bodyPr/>
          <a:lstStyle/>
          <a:p>
            <a:fld id="{10ABF1D5-19C9-4F5D-9144-6723C5A8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92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F1D5-19C9-4F5D-9144-6723C5A84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1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15002" y="1743545"/>
            <a:ext cx="8242126" cy="27860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099FF"/>
                </a:solidFill>
              </a:rPr>
              <a:t>Перемычки из автоклавного газобетона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21484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9"/>
          <p:cNvSpPr>
            <a:spLocks noChangeArrowheads="1"/>
          </p:cNvSpPr>
          <p:nvPr/>
        </p:nvSpPr>
        <p:spPr bwMode="auto">
          <a:xfrm>
            <a:off x="2216150" y="0"/>
            <a:ext cx="6824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Применение в МКС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656366"/>
              </p:ext>
            </p:extLst>
          </p:nvPr>
        </p:nvGraphicFramePr>
        <p:xfrm>
          <a:off x="87084" y="738664"/>
          <a:ext cx="8958635" cy="56582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9938"/>
                <a:gridCol w="949892"/>
                <a:gridCol w="798286"/>
                <a:gridCol w="841829"/>
                <a:gridCol w="1074057"/>
                <a:gridCol w="1386829"/>
                <a:gridCol w="1094705"/>
                <a:gridCol w="1429555"/>
                <a:gridCol w="983544"/>
              </a:tblGrid>
              <a:tr h="183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Ширина,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Длина,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Высота,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Нагрузка расчетная, кг/м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Минимальная глубина опирания,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Перекры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ваемый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проем, мм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перемычки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D600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влажности,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Характеристики </a:t>
                      </a:r>
                      <a:r>
                        <a:rPr lang="ru-RU" sz="1200" dirty="0" smtClean="0">
                          <a:effectLst/>
                        </a:rPr>
                        <a:t>бетона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900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300" dirty="0">
                          <a:effectLst/>
                        </a:rPr>
                        <a:t>Марка по средней плотности D600 (</a:t>
                      </a:r>
                      <a:r>
                        <a:rPr lang="en-US" sz="1300" dirty="0">
                          <a:effectLst/>
                        </a:rPr>
                        <a:t>D</a:t>
                      </a:r>
                      <a:r>
                        <a:rPr lang="ru-RU" sz="1300" dirty="0">
                          <a:effectLst/>
                        </a:rPr>
                        <a:t>500)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300" dirty="0">
                          <a:effectLst/>
                        </a:rPr>
                        <a:t>Класс по прочности при сжатии В3,5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300" dirty="0">
                          <a:effectLst/>
                        </a:rPr>
                        <a:t>Марка по морозостойкости F75 (</a:t>
                      </a:r>
                      <a:r>
                        <a:rPr lang="en-US" sz="1300" dirty="0">
                          <a:effectLst/>
                        </a:rPr>
                        <a:t>F</a:t>
                      </a:r>
                      <a:r>
                        <a:rPr lang="ru-RU" sz="1300" dirty="0">
                          <a:effectLst/>
                        </a:rPr>
                        <a:t>100)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1200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350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650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2500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en-US" sz="1400" dirty="0" smtClean="0">
                          <a:effectLst/>
                        </a:rPr>
                        <a:t>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1450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2500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750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300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>
                          <a:effectLst/>
                        </a:rPr>
                        <a:t>2500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1350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367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250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69"/>
          <p:cNvSpPr>
            <a:spLocks noChangeArrowheads="1"/>
          </p:cNvSpPr>
          <p:nvPr/>
        </p:nvSpPr>
        <p:spPr bwMode="auto">
          <a:xfrm>
            <a:off x="116116" y="6392835"/>
            <a:ext cx="6724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Расположение поверх перемычек одного ряда кладки повышает несущую способность в 2,5 раза</a:t>
            </a: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9619" y="1372796"/>
            <a:ext cx="68006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Отсутствие </a:t>
            </a:r>
            <a:r>
              <a:rPr lang="ru-RU" dirty="0"/>
              <a:t>мостиков </a:t>
            </a:r>
            <a:r>
              <a:rPr lang="ru-RU" dirty="0" smtClean="0"/>
              <a:t>холода создаваемых ж/б перемычками и металлическими уголками.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За счет  отсутствия </a:t>
            </a:r>
            <a:r>
              <a:rPr lang="ru-RU" dirty="0"/>
              <a:t>мостиков холода </a:t>
            </a:r>
            <a:r>
              <a:rPr lang="ru-RU" dirty="0" smtClean="0"/>
              <a:t>и теплоизоляционных свойств перемычки </a:t>
            </a:r>
            <a:r>
              <a:rPr lang="en-US" dirty="0" smtClean="0"/>
              <a:t>PORITEP</a:t>
            </a:r>
            <a:r>
              <a:rPr lang="ru-RU" dirty="0" smtClean="0"/>
              <a:t> позволяют возводить энергоэффективные здания.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Исключается риск возникновения трещин и дефектов за счет однородности стены.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Пожаробезопасность и экологичность.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Скоростной монтаж.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Снижение дальнейших эксплуатационных расходов.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Ниже стоимость.</a:t>
            </a:r>
          </a:p>
        </p:txBody>
      </p:sp>
      <p:sp>
        <p:nvSpPr>
          <p:cNvPr id="9" name="Rectangle 169"/>
          <p:cNvSpPr>
            <a:spLocks noChangeArrowheads="1"/>
          </p:cNvSpPr>
          <p:nvPr/>
        </p:nvSpPr>
        <p:spPr bwMode="auto">
          <a:xfrm>
            <a:off x="2527155" y="743959"/>
            <a:ext cx="6399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Выводы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78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6E62-1C9C-4E4B-817B-AC5B0731576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946196"/>
            <a:ext cx="8201464" cy="6031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noFill/>
            <a:miter lim="800000"/>
            <a:headEnd/>
            <a:tailEnd/>
          </a:ln>
        </p:spPr>
        <p:txBody>
          <a:bodyPr wrap="square" lIns="360000" tIns="144000" rIns="144000" bIns="144000" anchor="ctr">
            <a:spAutoFit/>
          </a:bodyPr>
          <a:lstStyle/>
          <a:p>
            <a:pPr algn="r">
              <a:lnSpc>
                <a:spcPct val="110000"/>
              </a:lnSpc>
              <a:spcBef>
                <a:spcPct val="30000"/>
              </a:spcBef>
              <a:defRPr/>
            </a:pPr>
            <a:r>
              <a:rPr lang="ru-RU" sz="2000" dirty="0">
                <a:solidFill>
                  <a:schemeClr val="bg1"/>
                </a:solidFill>
                <a:latin typeface="Arial" charset="0"/>
                <a:ea typeface="Arial Unicode MS" pitchFamily="34" charset="-128"/>
              </a:rPr>
              <a:t>Армированные газобетонные перемычки!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44" y="2136339"/>
            <a:ext cx="862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2015 году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Poritep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анонсирует и запускает абсолютно новый продукт - армированные газобетонные перемычки PORITEP, который воплотил в себе все достоинства газобетона: не подвержен образованию грибка и плесени, долговечен, легок при монтаже и в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обработке, не требует дополнительного утепления!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55636"/>
            <a:ext cx="3312368" cy="2484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945" y="3355636"/>
            <a:ext cx="48024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4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9"/>
          <p:cNvSpPr>
            <a:spLocks noChangeArrowheads="1"/>
          </p:cNvSpPr>
          <p:nvPr/>
        </p:nvSpPr>
        <p:spPr bwMode="auto">
          <a:xfrm>
            <a:off x="3582011" y="190374"/>
            <a:ext cx="5358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Описание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916" y="672964"/>
            <a:ext cx="8827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Представляют собой прямоугольную армированную балку из ячеистого бетона марки по средней плотности </a:t>
            </a:r>
            <a:r>
              <a:rPr lang="en-US" dirty="0" smtClean="0"/>
              <a:t>D600</a:t>
            </a:r>
            <a:r>
              <a:rPr lang="ru-RU" dirty="0" smtClean="0"/>
              <a:t> (</a:t>
            </a:r>
            <a:r>
              <a:rPr lang="en-US" dirty="0" smtClean="0"/>
              <a:t>D500</a:t>
            </a:r>
            <a:r>
              <a:rPr lang="ru-RU" dirty="0" smtClean="0"/>
              <a:t>) и классом прочности на сжатие В3,5. Для рабочей арматуры применяются стержни диаметром 8мм со специальным антикоррозийным покрытием.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49371" y="3271282"/>
            <a:ext cx="4194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Перемычки </a:t>
            </a:r>
            <a:r>
              <a:rPr lang="en-US" b="1" dirty="0" smtClean="0"/>
              <a:t>PORITEP</a:t>
            </a:r>
            <a:r>
              <a:rPr lang="ru-RU" b="1" dirty="0" smtClean="0"/>
              <a:t> </a:t>
            </a:r>
            <a:r>
              <a:rPr lang="ru-RU" dirty="0" smtClean="0"/>
              <a:t>являются легким и теплым заменителем </a:t>
            </a:r>
            <a:r>
              <a:rPr lang="ru-RU" b="1" dirty="0" smtClean="0"/>
              <a:t>железобетонных</a:t>
            </a:r>
            <a:r>
              <a:rPr lang="ru-RU" dirty="0" smtClean="0"/>
              <a:t> перемычек и негорючими в сравнении с </a:t>
            </a:r>
            <a:r>
              <a:rPr lang="ru-RU" b="1" dirty="0" smtClean="0"/>
              <a:t>полистиролбетонными</a:t>
            </a:r>
            <a:r>
              <a:rPr lang="ru-RU" dirty="0" smtClean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914" y="3769238"/>
            <a:ext cx="4647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Перемычки </a:t>
            </a:r>
            <a:r>
              <a:rPr lang="en-US" dirty="0" smtClean="0"/>
              <a:t>PORITEP</a:t>
            </a:r>
            <a:r>
              <a:rPr lang="ru-RU" dirty="0" smtClean="0"/>
              <a:t> </a:t>
            </a:r>
            <a:r>
              <a:rPr lang="ru-RU" b="1" dirty="0" smtClean="0"/>
              <a:t>применяются </a:t>
            </a:r>
            <a:r>
              <a:rPr lang="ru-RU" dirty="0" smtClean="0"/>
              <a:t>в  самонесущих и несущих стенах до 5 этажей и в ненесущих без ограничения этажности.</a:t>
            </a:r>
          </a:p>
        </p:txBody>
      </p:sp>
      <p:pic>
        <p:nvPicPr>
          <p:cNvPr id="14338" name="Picture 2" descr="C:\Users\anton\Desktop\Новая папка (5)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950" y="1952190"/>
            <a:ext cx="5278660" cy="11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nton\Desktop\Новая папка (5)\Безымянный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3610" y="1897278"/>
            <a:ext cx="1282162" cy="14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nton\Desktop\Новая папка (5)\20160121_145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424" y="4748610"/>
            <a:ext cx="3078552" cy="13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nton\Desktop\Новая папка (5)\20160121_144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60" y="2003919"/>
            <a:ext cx="2299423" cy="1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nton\Desktop\Новая папка (5)\20160121_1445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17" y="4969567"/>
            <a:ext cx="3703540" cy="15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7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9"/>
          <p:cNvSpPr>
            <a:spLocks noChangeArrowheads="1"/>
          </p:cNvSpPr>
          <p:nvPr/>
        </p:nvSpPr>
        <p:spPr bwMode="auto">
          <a:xfrm>
            <a:off x="2216150" y="0"/>
            <a:ext cx="6927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Перемычки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 algn="r">
              <a:defRPr/>
            </a:pPr>
            <a:r>
              <a:rPr lang="ru-RU" sz="2400" kern="0" dirty="0">
                <a:cs typeface="Calibri" pitchFamily="34" charset="0"/>
              </a:rPr>
              <a:t>ТУ 5828-009-67236060-2015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0724745"/>
              </p:ext>
            </p:extLst>
          </p:nvPr>
        </p:nvGraphicFramePr>
        <p:xfrm>
          <a:off x="87084" y="738664"/>
          <a:ext cx="8958635" cy="56582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9938"/>
                <a:gridCol w="949892"/>
                <a:gridCol w="798286"/>
                <a:gridCol w="841829"/>
                <a:gridCol w="1074057"/>
                <a:gridCol w="1386829"/>
                <a:gridCol w="1094705"/>
                <a:gridCol w="1429555"/>
                <a:gridCol w="983544"/>
              </a:tblGrid>
              <a:tr h="183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Ширина,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Длина,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Высота,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Нагрузка расчетная, кг/м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Минимальная глубина опирания, мм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Перекры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ваемый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проем, мм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перемычки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D600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влажности,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200" dirty="0">
                          <a:effectLst/>
                        </a:rPr>
                        <a:t>Характеристики </a:t>
                      </a:r>
                      <a:r>
                        <a:rPr lang="ru-RU" sz="1200" dirty="0" smtClean="0">
                          <a:effectLst/>
                        </a:rPr>
                        <a:t>бетона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900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300" dirty="0">
                          <a:effectLst/>
                        </a:rPr>
                        <a:t>Марка по средней плотности D600 (</a:t>
                      </a:r>
                      <a:r>
                        <a:rPr lang="en-US" sz="1300" dirty="0">
                          <a:effectLst/>
                        </a:rPr>
                        <a:t>D</a:t>
                      </a:r>
                      <a:r>
                        <a:rPr lang="ru-RU" sz="1300" dirty="0">
                          <a:effectLst/>
                        </a:rPr>
                        <a:t>500)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300" dirty="0">
                          <a:effectLst/>
                        </a:rPr>
                        <a:t>Класс по прочности при сжатии В3,5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300" dirty="0">
                          <a:effectLst/>
                        </a:rPr>
                        <a:t>Марка по морозостойкости F75 (</a:t>
                      </a:r>
                      <a:r>
                        <a:rPr lang="en-US" sz="1300" dirty="0">
                          <a:effectLst/>
                        </a:rPr>
                        <a:t>F</a:t>
                      </a:r>
                      <a:r>
                        <a:rPr lang="ru-RU" sz="1300" dirty="0">
                          <a:effectLst/>
                        </a:rPr>
                        <a:t>100)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1200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350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650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2500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en-US" sz="1400" dirty="0" smtClean="0">
                          <a:effectLst/>
                        </a:rPr>
                        <a:t>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67995" algn="l"/>
                        </a:tabLst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1450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2500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750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300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en-US" sz="1400">
                          <a:effectLst/>
                        </a:rPr>
                        <a:t>2500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1350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367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>
                          <a:effectLst/>
                        </a:rPr>
                        <a:t>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dirty="0">
                          <a:effectLst/>
                        </a:rPr>
                        <a:t>250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69"/>
          <p:cNvSpPr>
            <a:spLocks noChangeArrowheads="1"/>
          </p:cNvSpPr>
          <p:nvPr/>
        </p:nvSpPr>
        <p:spPr bwMode="auto">
          <a:xfrm>
            <a:off x="116116" y="6392835"/>
            <a:ext cx="6724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Расположение поверх перемычек одного ряда кладки повышает несущую способность в 2,5 раза</a:t>
            </a: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4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9"/>
          <p:cNvSpPr>
            <a:spLocks noChangeArrowheads="1"/>
          </p:cNvSpPr>
          <p:nvPr/>
        </p:nvSpPr>
        <p:spPr bwMode="auto">
          <a:xfrm>
            <a:off x="3654582" y="0"/>
            <a:ext cx="53587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Загрузка автомобиля основной вариант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729007"/>
              </p:ext>
            </p:extLst>
          </p:nvPr>
        </p:nvGraphicFramePr>
        <p:xfrm>
          <a:off x="0" y="827310"/>
          <a:ext cx="9071430" cy="512017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80727"/>
                <a:gridCol w="1751679"/>
                <a:gridCol w="1139739"/>
                <a:gridCol w="1139739"/>
                <a:gridCol w="1139739"/>
                <a:gridCol w="1139739"/>
                <a:gridCol w="1139739"/>
                <a:gridCol w="1140329"/>
              </a:tblGrid>
              <a:tr h="884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№п/п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Номенклатура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Кол-во в упаковочной единице (шт.)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Объем упаковочной единицы (м3)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Масса упаковочной единицы (кг)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Кол-во поддонов на машине (шт.)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Объем на машине (м3)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Кол-во перемычек на машине (шт.)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55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1200*100*250/900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683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22,32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744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2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1500*100*250/650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851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600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</a:rPr>
                        <a:t>3*</a:t>
                      </a:r>
                      <a:endParaRPr lang="ru-RU" sz="800" b="1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2000*100*250/350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1150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288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4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1200*150*250/900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675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22,32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5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1500*150*250/650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835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400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effectLst/>
                        </a:rPr>
                        <a:t>6*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2000*150*250/400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1142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192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effectLst/>
                        </a:rPr>
                        <a:t>7*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2500*150*250/250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1414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160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effectLst/>
                        </a:rPr>
                        <a:t>8*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3000*150*250/150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1670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14,4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128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9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1200*200*250/650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671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23,04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384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</a:rPr>
                        <a:t>10</a:t>
                      </a:r>
                      <a:endParaRPr lang="ru-RU" sz="800" b="0" i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1500*200*250/650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827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312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11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1500*200*250/2700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875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12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2000*200*250/400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1138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216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13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2000*200*250/1450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1186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14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2500*200*250/1100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1462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168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15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3000*200*250/750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1738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144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16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1500*300*250/2700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859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200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17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2000*300*250/1500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1166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144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18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2500*300*250/1350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1446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  <a:tr h="221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</a:rPr>
                        <a:t>19</a:t>
                      </a:r>
                      <a:endParaRPr lang="ru-RU" sz="8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3000*300*250/900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1726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96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9" marR="52289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" y="5934895"/>
            <a:ext cx="67781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/>
              <a:t>*</a:t>
            </a:r>
            <a:r>
              <a:rPr lang="ru-RU" dirty="0"/>
              <a:t>-  </a:t>
            </a:r>
            <a:r>
              <a:rPr lang="ru-RU" sz="1600" dirty="0"/>
              <a:t>загрузка в один ярус, либо вторым </a:t>
            </a:r>
            <a:r>
              <a:rPr lang="ru-RU" sz="1600" dirty="0" smtClean="0"/>
              <a:t>ярусом (таблица на следующей странице) </a:t>
            </a:r>
            <a:r>
              <a:rPr lang="ru-RU" sz="1600" dirty="0"/>
              <a:t>при загрузке первого яруса перемычками той же длины и большей ширины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9"/>
          <p:cNvSpPr>
            <a:spLocks noChangeArrowheads="1"/>
          </p:cNvSpPr>
          <p:nvPr/>
        </p:nvSpPr>
        <p:spPr bwMode="auto">
          <a:xfrm>
            <a:off x="2322288" y="159654"/>
            <a:ext cx="656045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Загрузка автомобиля</a:t>
            </a:r>
          </a:p>
          <a:p>
            <a:pPr algn="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длинными/тонкими перемычками вторым ярусом 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3703373"/>
              </p:ext>
            </p:extLst>
          </p:nvPr>
        </p:nvGraphicFramePr>
        <p:xfrm>
          <a:off x="159660" y="899886"/>
          <a:ext cx="8781141" cy="5935866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202370"/>
                <a:gridCol w="1266203"/>
                <a:gridCol w="1770856"/>
                <a:gridCol w="1770856"/>
                <a:gridCol w="1770856"/>
              </a:tblGrid>
              <a:tr h="55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Вариант загрузки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Ярус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Кол-во поддонов на машине (шт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Объем на машине (м3)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Кол-во перемычек на машине (шт.)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2000*200*250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2000*100*250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21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2000*200*250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2000*150*250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91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2000*300*250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2000*100*250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6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2000*300*250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2000*150*250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21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2500*200*250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2500*150*250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9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2500*300*250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2500*150*250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6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3000*200*250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3000*150*250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57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47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3000*300*250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3000*150*250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69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9"/>
          <p:cNvSpPr>
            <a:spLocks noChangeArrowheads="1"/>
          </p:cNvSpPr>
          <p:nvPr/>
        </p:nvSpPr>
        <p:spPr bwMode="auto">
          <a:xfrm>
            <a:off x="2527155" y="613333"/>
            <a:ext cx="66168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Преимущества перемычек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PORITEP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перед металлическими уголками 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04" y="1482623"/>
            <a:ext cx="8392453" cy="5355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Простота монтажа, не нужно сварных, покрасочных и дополнительных монтажных работ.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Арматура с антикоррозийным покрытием.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Отсутствие «мостиков холода».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Однородная поверхность со стенами облегчает последующую отделку.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Однородность стены исключает разные к-ты расширения материалов и образование трещин.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Высокая огнестойкость и пожаробезопасность.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Применение в несущих и самонесущих стенах.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Быстрые сроки монтажа.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070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9"/>
          <p:cNvSpPr>
            <a:spLocks noChangeArrowheads="1"/>
          </p:cNvSpPr>
          <p:nvPr/>
        </p:nvSpPr>
        <p:spPr bwMode="auto">
          <a:xfrm>
            <a:off x="2527155" y="613333"/>
            <a:ext cx="66168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Преимущества перемычек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PORITEP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перед железобетонными 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604" y="1482623"/>
            <a:ext cx="83924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Отличная теплоизоляция без дополнительного утепления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Соответствует высоте г/б блоков, просто компонуются под необходимую толщину стен.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Небольшой вес, с ж/б перемычками аналогичного размера в 5 раз легче, меньше нагрузка на фундамент.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Точность геометрических размеров, отсутствие монтажных петель и легкий вес упрощает монтаж.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Точность размеров и однородная поверхность со стенами облегчает последующую отделку.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Однородность стены исключает разные к-ты расширения материалов и образование трещин.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Высокая огнестойкость и пожаробезопасность.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7151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71" y="1511655"/>
            <a:ext cx="81857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Однородность перемычки </a:t>
            </a:r>
            <a:r>
              <a:rPr lang="en-US" dirty="0" smtClean="0"/>
              <a:t>PORITEP</a:t>
            </a:r>
            <a:r>
              <a:rPr lang="ru-RU" dirty="0" smtClean="0"/>
              <a:t> улучшает теплоизоляцию над проемных узлов наружных стен.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Не нужно использование теплоизоляционных вставок.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Перемычка изготовлена в заводских условиях без скрытых дефектов.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Быстрые сроки монтажа, не нужно монтировать дополнительную опалубку, нарезать арматуру и вязать каркас, готовить и заливать бетон.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Не нужно ждать набора прочности.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/>
              <a:t>В индивидуальном строительстве до </a:t>
            </a:r>
            <a:r>
              <a:rPr lang="ru-RU" dirty="0"/>
              <a:t>2,5 раз </a:t>
            </a:r>
            <a:r>
              <a:rPr lang="ru-RU" dirty="0" smtClean="0"/>
              <a:t>дешевле.</a:t>
            </a:r>
          </a:p>
        </p:txBody>
      </p:sp>
      <p:sp>
        <p:nvSpPr>
          <p:cNvPr id="9" name="Rectangle 169"/>
          <p:cNvSpPr>
            <a:spLocks noChangeArrowheads="1"/>
          </p:cNvSpPr>
          <p:nvPr/>
        </p:nvSpPr>
        <p:spPr bwMode="auto">
          <a:xfrm>
            <a:off x="2527155" y="613333"/>
            <a:ext cx="66168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Преимущества перемычек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PORITEP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</a:rPr>
              <a:t>перед П-образными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7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местная 4_3">
  <a:themeElements>
    <a:clrScheme name="Совместная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D1E6F6"/>
      </a:accent1>
      <a:accent2>
        <a:srgbClr val="A3CEED"/>
      </a:accent2>
      <a:accent3>
        <a:srgbClr val="75B5E4"/>
      </a:accent3>
      <a:accent4>
        <a:srgbClr val="E2F3CC"/>
      </a:accent4>
      <a:accent5>
        <a:srgbClr val="A9DB66"/>
      </a:accent5>
      <a:accent6>
        <a:srgbClr val="50771B"/>
      </a:accent6>
      <a:hlink>
        <a:srgbClr val="0070C0"/>
      </a:hlink>
      <a:folHlink>
        <a:srgbClr val="00B050"/>
      </a:folHlink>
    </a:clrScheme>
    <a:fontScheme name="Совместная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Совместная" id="{4949E128-BA8A-4828-8003-313CB168CEF3}" vid="{BADFB99C-2C2E-487A-BD35-7D84C206C47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Совместная 4_3</Template>
  <TotalTime>812</TotalTime>
  <Words>1158</Words>
  <Application>Microsoft Office PowerPoint</Application>
  <PresentationFormat>Экран (4:3)</PresentationFormat>
  <Paragraphs>591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Совместная 4_3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Эдуард</cp:lastModifiedBy>
  <cp:revision>85</cp:revision>
  <cp:lastPrinted>2017-04-06T15:26:25Z</cp:lastPrinted>
  <dcterms:created xsi:type="dcterms:W3CDTF">2014-09-15T11:01:58Z</dcterms:created>
  <dcterms:modified xsi:type="dcterms:W3CDTF">2017-06-19T19:25:36Z</dcterms:modified>
</cp:coreProperties>
</file>