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77" r:id="rId3"/>
  </p:sldMasterIdLst>
  <p:notesMasterIdLst>
    <p:notesMasterId r:id="rId25"/>
  </p:notesMasterIdLst>
  <p:sldIdLst>
    <p:sldId id="292" r:id="rId4"/>
    <p:sldId id="295" r:id="rId5"/>
    <p:sldId id="297" r:id="rId6"/>
    <p:sldId id="301" r:id="rId7"/>
    <p:sldId id="458" r:id="rId8"/>
    <p:sldId id="307" r:id="rId9"/>
    <p:sldId id="303" r:id="rId10"/>
    <p:sldId id="304" r:id="rId11"/>
    <p:sldId id="324" r:id="rId12"/>
    <p:sldId id="457" r:id="rId13"/>
    <p:sldId id="455" r:id="rId14"/>
    <p:sldId id="305" r:id="rId15"/>
    <p:sldId id="483" r:id="rId16"/>
    <p:sldId id="484" r:id="rId17"/>
    <p:sldId id="745" r:id="rId18"/>
    <p:sldId id="746" r:id="rId19"/>
    <p:sldId id="750" r:id="rId20"/>
    <p:sldId id="312" r:id="rId21"/>
    <p:sldId id="314" r:id="rId22"/>
    <p:sldId id="316" r:id="rId23"/>
    <p:sldId id="320" r:id="rId2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14" autoAdjust="0"/>
    <p:restoredTop sz="94671" autoAdjust="0"/>
  </p:normalViewPr>
  <p:slideViewPr>
    <p:cSldViewPr snapToGrid="0">
      <p:cViewPr varScale="1">
        <p:scale>
          <a:sx n="61" d="100"/>
          <a:sy n="61" d="100"/>
        </p:scale>
        <p:origin x="942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40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E3593-7B52-40F0-92B2-7D7371EBDC80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3A686-B99D-42E6-9578-85F51D5AE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327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B8319E-CB6C-4EBA-8C8A-14ED820C3656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691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B8319E-CB6C-4EBA-8C8A-14ED820C3656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254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F31DF4-E37B-4864-A564-1B3F3C7F1E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15A3C55-6570-4C46-BE6E-BAB69DA459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318579D-3D6A-4399-9325-2CB48A15E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B0058-3AE2-4AA9-B1AA-5FFF1EE32023}" type="datetimeFigureOut">
              <a:rPr lang="it-IT" smtClean="0"/>
              <a:t>24/08/2020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CEBA0EA-553A-44E8-8E17-D91110465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343A9A8-0D60-457B-B965-C7169908A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23F7B-EC9F-4833-AFCC-378E840EDC6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0404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3122AA-FE21-44D1-832A-87050696B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13519D2-D5C0-4617-AB03-2C6BBEA732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4BB40DE-0BE8-44BD-92DD-DAFD507D7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B0058-3AE2-4AA9-B1AA-5FFF1EE32023}" type="datetimeFigureOut">
              <a:rPr lang="it-IT" smtClean="0"/>
              <a:t>24/08/2020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477A601-33D1-43A3-A85B-97F67F057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15047FE-B044-4501-9E1B-A7B1B79BD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23F7B-EC9F-4833-AFCC-378E840EDC6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5427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A41584E-1405-43A8-97B4-504366DD4D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A22BE3B-9703-4D28-AF0B-65AD5C4555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BF6490D-5E36-4967-ADDD-26A5AA9AF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B0058-3AE2-4AA9-B1AA-5FFF1EE32023}" type="datetimeFigureOut">
              <a:rPr lang="it-IT" smtClean="0"/>
              <a:t>24/08/2020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C24B427-CB4C-4FB8-BB67-CA3BDD35C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B3E6AE0-0920-464F-99F1-F6AD3A99C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23F7B-EC9F-4833-AFCC-378E840EDC6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2442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8/24/2020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11556378" y="6439355"/>
            <a:ext cx="200276" cy="187432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pPr marL="100092"/>
            <a:fld id="{81D60167-4931-47E6-BA6A-407CBD079E47}" type="slidenum">
              <a:rPr lang="it-IT" i="1" spc="7" smtClean="0">
                <a:solidFill>
                  <a:srgbClr val="4D4D4F"/>
                </a:solidFill>
                <a:latin typeface="Helvetica"/>
                <a:cs typeface="Helvetica"/>
              </a:rPr>
              <a:pPr marL="100092"/>
              <a:t>‹#›</a:t>
            </a:fld>
            <a:endParaRPr lang="it-IT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83252689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88A2F-8444-4823-8A2A-E91D38BCB1C0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15C0-882E-43C4-99C9-658A234785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504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88A2F-8444-4823-8A2A-E91D38BCB1C0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15C0-882E-43C4-99C9-658A234785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834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88A2F-8444-4823-8A2A-E91D38BCB1C0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15C0-882E-43C4-99C9-658A234785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271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88A2F-8444-4823-8A2A-E91D38BCB1C0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15C0-882E-43C4-99C9-658A234785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6734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88A2F-8444-4823-8A2A-E91D38BCB1C0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15C0-882E-43C4-99C9-658A234785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4644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88A2F-8444-4823-8A2A-E91D38BCB1C0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15C0-882E-43C4-99C9-658A234785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4717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88A2F-8444-4823-8A2A-E91D38BCB1C0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15C0-882E-43C4-99C9-658A234785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702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1858C7-E132-490F-AE44-950B23973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7C529A6-3730-4444-86A3-A9986BB0F8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1BD7561-ED0C-4855-893A-978A2819A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B0058-3AE2-4AA9-B1AA-5FFF1EE32023}" type="datetimeFigureOut">
              <a:rPr lang="it-IT" smtClean="0"/>
              <a:t>24/08/2020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E987037-7F00-49F1-8C39-ECE634082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E166FD9-CF7A-4CC4-A5C0-CAA7123B2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23F7B-EC9F-4833-AFCC-378E840EDC6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81838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88A2F-8444-4823-8A2A-E91D38BCB1C0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15C0-882E-43C4-99C9-658A234785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0282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88A2F-8444-4823-8A2A-E91D38BCB1C0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15C0-882E-43C4-99C9-658A234785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0719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88A2F-8444-4823-8A2A-E91D38BCB1C0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15C0-882E-43C4-99C9-658A234785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1185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88A2F-8444-4823-8A2A-E91D38BCB1C0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15C0-882E-43C4-99C9-658A234785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7656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88A2F-8444-4823-8A2A-E91D38BCB1C0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15C0-882E-43C4-99C9-658A234785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7758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92873-62D1-40A5-AB18-EF35456F78EA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1B0DC-4D8C-4B05-8DE3-AC37FE9B34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1532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92873-62D1-40A5-AB18-EF35456F78EA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1B0DC-4D8C-4B05-8DE3-AC37FE9B34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0008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92873-62D1-40A5-AB18-EF35456F78EA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1B0DC-4D8C-4B05-8DE3-AC37FE9B34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488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92873-62D1-40A5-AB18-EF35456F78EA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1B0DC-4D8C-4B05-8DE3-AC37FE9B34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9949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92873-62D1-40A5-AB18-EF35456F78EA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1B0DC-4D8C-4B05-8DE3-AC37FE9B34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667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B606F3-5D30-46C7-9F63-B1BF5703D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DFBA2AD-CD3D-44FB-8B55-5DC946699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BF25993-34B9-48AF-8C9F-3955E28E5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B0058-3AE2-4AA9-B1AA-5FFF1EE32023}" type="datetimeFigureOut">
              <a:rPr lang="it-IT" smtClean="0"/>
              <a:t>24/08/2020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58679A3-BCDE-4741-9CFA-777E3811E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DC921AF-F905-4F44-B3C5-039EC50E4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23F7B-EC9F-4833-AFCC-378E840EDC6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71932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92873-62D1-40A5-AB18-EF35456F78EA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1B0DC-4D8C-4B05-8DE3-AC37FE9B34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2347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92873-62D1-40A5-AB18-EF35456F78EA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1B0DC-4D8C-4B05-8DE3-AC37FE9B34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8648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92873-62D1-40A5-AB18-EF35456F78EA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1B0DC-4D8C-4B05-8DE3-AC37FE9B34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4559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92873-62D1-40A5-AB18-EF35456F78EA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1B0DC-4D8C-4B05-8DE3-AC37FE9B34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3135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92873-62D1-40A5-AB18-EF35456F78EA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1B0DC-4D8C-4B05-8DE3-AC37FE9B34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7882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92873-62D1-40A5-AB18-EF35456F78EA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1B0DC-4D8C-4B05-8DE3-AC37FE9B34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644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4058C6-8C46-492C-83AC-ED2509DA3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984902C-6E57-4B82-B4D7-C174694FBA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7FD076B-8253-4477-81E0-0FAB558073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88AE0B3-83C8-4BF3-B2AE-D40651A91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B0058-3AE2-4AA9-B1AA-5FFF1EE32023}" type="datetimeFigureOut">
              <a:rPr lang="it-IT" smtClean="0"/>
              <a:t>24/08/2020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6720AD3-F154-409C-8F94-673553A4C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799B93D-C666-4F5B-B03D-82721E36E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23F7B-EC9F-4833-AFCC-378E840EDC6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0620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625C91-0DF0-41D5-99BB-B99D3FEE4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855D40B-70D6-4A06-911A-677B6A1915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D32BD18-BD04-4665-A6EB-0E64EE5E2B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22C2076-AE6F-49D4-B410-A3B1C457AA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CCBADC6-4546-4B87-B6E6-6847D5BC6B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BF24E3B-D2A7-4DE5-AFF7-2AA86D76A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B0058-3AE2-4AA9-B1AA-5FFF1EE32023}" type="datetimeFigureOut">
              <a:rPr lang="it-IT" smtClean="0"/>
              <a:t>24/08/2020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BA52483-1E80-41C9-90BA-7EEFB8A20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72456B6-F9C0-4F6A-9993-7561CD5F4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23F7B-EC9F-4833-AFCC-378E840EDC6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5921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0E343E-B936-4688-AD13-B9DD8DAE4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8D13D9C-61BF-4336-98B1-9CCABEEC8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B0058-3AE2-4AA9-B1AA-5FFF1EE32023}" type="datetimeFigureOut">
              <a:rPr lang="it-IT" smtClean="0"/>
              <a:t>24/08/2020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2AAF573-0EB0-4B6F-92A5-F7C999CD2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1BAB16C-5205-4E0D-878C-6330AE54C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23F7B-EC9F-4833-AFCC-378E840EDC6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1563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D22D546-6E83-4B10-BE89-003FBDDF3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B0058-3AE2-4AA9-B1AA-5FFF1EE32023}" type="datetimeFigureOut">
              <a:rPr lang="it-IT" smtClean="0"/>
              <a:t>24/08/2020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349ECD6-E4CE-40D8-AC50-A61A6104B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70A4E4F-53DC-4A45-B9C2-30EBC61D8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23F7B-EC9F-4833-AFCC-378E840EDC6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5358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1D7871-9D7D-49E1-A563-5E533FFC9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AA5324D-57F1-4306-9CB9-AC18066D3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7F406D4-9A9B-4014-92BB-7F0B9FD458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82DD423-7E0C-457D-BEA5-9830927A0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B0058-3AE2-4AA9-B1AA-5FFF1EE32023}" type="datetimeFigureOut">
              <a:rPr lang="it-IT" smtClean="0"/>
              <a:t>24/08/2020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BF51CA3-462A-4681-AF5F-67426368F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2204327-45DF-4A18-80E0-4DB888DA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23F7B-EC9F-4833-AFCC-378E840EDC6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7937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CBF27F-6EEB-42DE-BF0E-FAEA62F0D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3A91148-ABF9-44B2-AE7A-279C738011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8BE0ADD-87C0-4A94-AC2D-AF42640592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5534735-C4B9-44C9-8544-7EC1BCB29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B0058-3AE2-4AA9-B1AA-5FFF1EE32023}" type="datetimeFigureOut">
              <a:rPr lang="it-IT" smtClean="0"/>
              <a:t>24/08/2020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DA22877-A31E-4896-9902-A1419A5E9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DAF74CE-8530-47BD-9138-07A68EBF6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23F7B-EC9F-4833-AFCC-378E840EDC6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6620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6F292B8-34ED-48E8-9888-3992FD8D0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3A7846A-32E2-4CA1-8628-52EECEDCE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E727B29-2CBE-4D1E-8AC9-E30812DAAE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B0058-3AE2-4AA9-B1AA-5FFF1EE32023}" type="datetimeFigureOut">
              <a:rPr lang="it-IT" smtClean="0"/>
              <a:t>24/08/2020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D0815D0-9C12-4947-A829-F6D817E82B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2EF0A1-749A-43B3-8D8F-C4D3AAFF1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623F7B-EC9F-4833-AFCC-378E840EDC6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8427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88A2F-8444-4823-8A2A-E91D38BCB1C0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115C0-882E-43C4-99C9-658A234785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91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6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92873-62D1-40A5-AB18-EF35456F78EA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1B0DC-4D8C-4B05-8DE3-AC37FE9B34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298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cid:image006.jpg@01D1D1A0.88197F80" TargetMode="External"/><Relationship Id="rId7" Type="http://schemas.openxmlformats.org/officeDocument/2006/relationships/image" Target="cid:image017.jpg@01D1D1A0.88197F80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jpeg"/><Relationship Id="rId5" Type="http://schemas.openxmlformats.org/officeDocument/2006/relationships/image" Target="cid:image015.jpg@01D1D1A0.88197F80" TargetMode="Externa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1081618" y="5348817"/>
            <a:ext cx="9814983" cy="0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2B394D44-A623-4FE3-87AF-DD5D189493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0619"/>
            <a:ext cx="12192000" cy="1905000"/>
          </a:xfrm>
          <a:prstGeom prst="rect">
            <a:avLst/>
          </a:prstGeom>
        </p:spPr>
      </p:pic>
      <p:sp>
        <p:nvSpPr>
          <p:cNvPr id="6" name="Rettangolo 2">
            <a:extLst>
              <a:ext uri="{FF2B5EF4-FFF2-40B4-BE49-F238E27FC236}">
                <a16:creationId xmlns:a16="http://schemas.microsoft.com/office/drawing/2014/main" id="{33377B81-45BE-4174-8F0E-DA0121453C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4650" y="4251208"/>
            <a:ext cx="64325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7200" dirty="0">
                <a:latin typeface="Times New Roman" pitchFamily="18" charset="0"/>
              </a:rPr>
              <a:t>Outdoor</a:t>
            </a:r>
            <a:r>
              <a:rPr lang="it-IT" sz="7200" i="1" dirty="0">
                <a:latin typeface="Times New Roman" pitchFamily="18" charset="0"/>
              </a:rPr>
              <a:t>design</a:t>
            </a:r>
            <a:endParaRPr lang="en-US" sz="7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65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пол, здание, внутренний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59C6620B-3894-144C-954B-9462CFD6C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68" y="1044242"/>
            <a:ext cx="3351135" cy="2513351"/>
          </a:xfrm>
          <a:prstGeom prst="rect">
            <a:avLst/>
          </a:prstGeom>
        </p:spPr>
      </p:pic>
      <p:pic>
        <p:nvPicPr>
          <p:cNvPr id="3" name="Рисунок 2" descr="Изображение выглядит как здание, пол, стол&#10;&#10;Автоматически созданное описание">
            <a:extLst>
              <a:ext uri="{FF2B5EF4-FFF2-40B4-BE49-F238E27FC236}">
                <a16:creationId xmlns:a16="http://schemas.microsoft.com/office/drawing/2014/main" id="{BD53DED5-F90A-CC40-8303-4F2EBAD9CC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416" y="1044242"/>
            <a:ext cx="4015442" cy="2659975"/>
          </a:xfrm>
          <a:prstGeom prst="rect">
            <a:avLst/>
          </a:prstGeom>
        </p:spPr>
      </p:pic>
      <p:sp>
        <p:nvSpPr>
          <p:cNvPr id="5" name="CasellaDiTesto 10"/>
          <p:cNvSpPr txBox="1">
            <a:spLocks noChangeArrowheads="1"/>
          </p:cNvSpPr>
          <p:nvPr/>
        </p:nvSpPr>
        <p:spPr bwMode="auto">
          <a:xfrm>
            <a:off x="0" y="67734"/>
            <a:ext cx="8976784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marL="16933"/>
            <a:r>
              <a:rPr lang="ru-RU" sz="2667" b="1" dirty="0">
                <a:solidFill>
                  <a:schemeClr val="bg1"/>
                </a:solidFill>
                <a:latin typeface="Helvetica"/>
                <a:cs typeface="Helvetica"/>
              </a:rPr>
              <a:t>Опоры </a:t>
            </a:r>
            <a:r>
              <a:rPr lang="en-US" sz="2667" b="1" dirty="0">
                <a:solidFill>
                  <a:schemeClr val="bg1"/>
                </a:solidFill>
                <a:latin typeface="Helvetica"/>
                <a:cs typeface="Helvetica"/>
              </a:rPr>
              <a:t>Level</a:t>
            </a:r>
            <a:endParaRPr lang="en-GB" sz="2667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6" name="Рисунок 5" descr="Изображение выглядит как земля, внешний, небо&#10;&#10;Автоматически созданное описание">
            <a:extLst>
              <a:ext uri="{FF2B5EF4-FFF2-40B4-BE49-F238E27FC236}">
                <a16:creationId xmlns:a16="http://schemas.microsoft.com/office/drawing/2014/main" id="{224A6169-B86E-473E-AB43-BF439BDDFE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68" y="3803773"/>
            <a:ext cx="3780989" cy="2504665"/>
          </a:xfrm>
          <a:prstGeom prst="rect">
            <a:avLst/>
          </a:prstGeom>
        </p:spPr>
      </p:pic>
      <p:pic>
        <p:nvPicPr>
          <p:cNvPr id="8" name="Рисунок 2">
            <a:extLst>
              <a:ext uri="{FF2B5EF4-FFF2-40B4-BE49-F238E27FC236}">
                <a16:creationId xmlns:a16="http://schemas.microsoft.com/office/drawing/2014/main" id="{EB08BEE1-4488-4103-A0C2-BCF714360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7" t="14691" r="29755" b="29645"/>
          <a:stretch>
            <a:fillRect/>
          </a:stretch>
        </p:blipFill>
        <p:spPr bwMode="auto">
          <a:xfrm>
            <a:off x="4856935" y="3890856"/>
            <a:ext cx="2308404" cy="2504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11">
            <a:extLst>
              <a:ext uri="{FF2B5EF4-FFF2-40B4-BE49-F238E27FC236}">
                <a16:creationId xmlns:a16="http://schemas.microsoft.com/office/drawing/2014/main" id="{9F972A6B-9912-4691-8D9A-8D2C75495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8" t="6749" r="31757"/>
          <a:stretch>
            <a:fillRect/>
          </a:stretch>
        </p:blipFill>
        <p:spPr bwMode="auto">
          <a:xfrm>
            <a:off x="8478500" y="3704217"/>
            <a:ext cx="3364832" cy="2877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3">
            <a:extLst>
              <a:ext uri="{FF2B5EF4-FFF2-40B4-BE49-F238E27FC236}">
                <a16:creationId xmlns:a16="http://schemas.microsoft.com/office/drawing/2014/main" id="{A30FDA26-662F-4BC7-8D5A-325C8DADE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8" t="13242" r="25311" b="22664"/>
          <a:stretch>
            <a:fillRect/>
          </a:stretch>
        </p:blipFill>
        <p:spPr bwMode="auto">
          <a:xfrm>
            <a:off x="8322471" y="798999"/>
            <a:ext cx="3123891" cy="27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705512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10"/>
          <p:cNvSpPr txBox="1">
            <a:spLocks noChangeArrowheads="1"/>
          </p:cNvSpPr>
          <p:nvPr/>
        </p:nvSpPr>
        <p:spPr bwMode="auto">
          <a:xfrm>
            <a:off x="0" y="67734"/>
            <a:ext cx="12029772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marL="16933"/>
            <a:r>
              <a:rPr lang="ru-RU" sz="2667" b="1" dirty="0">
                <a:solidFill>
                  <a:schemeClr val="bg1"/>
                </a:solidFill>
                <a:latin typeface="Helvetica"/>
                <a:cs typeface="Helvetica"/>
              </a:rPr>
              <a:t>Преимущества 20-мм материала: примеры применения</a:t>
            </a:r>
            <a:endParaRPr lang="en-GB" sz="2667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3" name="Рисунок 2" descr="Изображение выглядит как дерево, земля, пол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F1E2D41F-D0BE-9944-9367-A24E31A53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904" y="1690515"/>
            <a:ext cx="4527745" cy="3395809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нутренний, стена, здание, пол&#10;&#10;Автоматически созданное описание">
            <a:extLst>
              <a:ext uri="{FF2B5EF4-FFF2-40B4-BE49-F238E27FC236}">
                <a16:creationId xmlns:a16="http://schemas.microsoft.com/office/drawing/2014/main" id="{1749F0A3-C930-8F47-BADC-83681B1E07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11278" y="2124627"/>
            <a:ext cx="4112631" cy="2724357"/>
          </a:xfrm>
          <a:prstGeom prst="rect">
            <a:avLst/>
          </a:prstGeom>
        </p:spPr>
      </p:pic>
      <p:pic>
        <p:nvPicPr>
          <p:cNvPr id="5" name="Picture 2" descr="C:\Users\Arsen\Documents\Lastra\презентация\кровля\курск\1й.jpg">
            <a:extLst>
              <a:ext uri="{FF2B5EF4-FFF2-40B4-BE49-F238E27FC236}">
                <a16:creationId xmlns:a16="http://schemas.microsoft.com/office/drawing/2014/main" id="{AA0F4B1B-B6E5-4F63-803D-ED08AA7F1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80" y="843746"/>
            <a:ext cx="4041775" cy="269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rsen\Documents\Lastra\презентация\кровля\курск\0006.jpg">
            <a:extLst>
              <a:ext uri="{FF2B5EF4-FFF2-40B4-BE49-F238E27FC236}">
                <a16:creationId xmlns:a16="http://schemas.microsoft.com/office/drawing/2014/main" id="{C4F7DCA0-13E8-4205-B713-A5DA4AF51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9" y="3700491"/>
            <a:ext cx="4041775" cy="269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09968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68" y="1412781"/>
            <a:ext cx="3840427" cy="364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143339" y="740701"/>
            <a:ext cx="119053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Наружная отделка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-144694" y="5061182"/>
            <a:ext cx="441649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Наружные пространства</a:t>
            </a:r>
            <a:endParaRPr kumimoji="0" lang="it-IT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0242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6" y="1412776"/>
            <a:ext cx="3840427" cy="3648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3791744" y="5021692"/>
            <a:ext cx="441649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Бассейны</a:t>
            </a:r>
            <a:endParaRPr kumimoji="0" lang="it-IT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214" y="1397105"/>
            <a:ext cx="4040485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8016213" y="5021693"/>
            <a:ext cx="441649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Ландшафтный дизайн</a:t>
            </a:r>
            <a:endParaRPr kumimoji="0" lang="it-IT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CasellaDiTesto 10"/>
          <p:cNvSpPr txBox="1">
            <a:spLocks noChangeArrowheads="1"/>
          </p:cNvSpPr>
          <p:nvPr/>
        </p:nvSpPr>
        <p:spPr bwMode="auto">
          <a:xfrm>
            <a:off x="0" y="67734"/>
            <a:ext cx="8976784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marL="16933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ＭＳ Ｐゴシック" charset="-128"/>
                <a:cs typeface="Helvetica"/>
              </a:rPr>
              <a:t>Преимущества 20-мм материала</a:t>
            </a:r>
            <a:endParaRPr kumimoji="0" lang="en-GB" sz="26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ＭＳ Ｐゴシック" charset="-128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330207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E98DF8BD-F103-4545-9DD8-05AD47471BE7}"/>
              </a:ext>
            </a:extLst>
          </p:cNvPr>
          <p:cNvSpPr/>
          <p:nvPr/>
        </p:nvSpPr>
        <p:spPr>
          <a:xfrm>
            <a:off x="977246" y="1593130"/>
            <a:ext cx="10237509" cy="25004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Atlas Concorde Russia </a:t>
            </a: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расширяет свое портфолио, вводя в него еще более современные, уникальные и интересные инновационные коллекции. </a:t>
            </a:r>
            <a:endParaRPr kumimoji="0" lang="it-IT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ВДОХНОВЕНИЕ</a:t>
            </a:r>
            <a:r>
              <a:rPr kumimoji="0" lang="it-IT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основе успеха лежит вдохновение от природы. В приоритете для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Atl</a:t>
            </a:r>
            <a:r>
              <a:rPr kumimoji="0" lang="it-IT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Concorde Russia</a:t>
            </a: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понимание потребностей рынка и предвосхищая их своими инновационными продуктами, вдохновленными материалами, реально существующими в природе. </a:t>
            </a:r>
            <a:endParaRPr kumimoji="0" lang="it-IT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6E0281D-3FAC-4CF4-B3C8-FA45D7136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6711" y="4628934"/>
            <a:ext cx="5442408" cy="1749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asellaDiTesto 10">
            <a:extLst>
              <a:ext uri="{FF2B5EF4-FFF2-40B4-BE49-F238E27FC236}">
                <a16:creationId xmlns:a16="http://schemas.microsoft.com/office/drawing/2014/main" id="{D1078339-BA09-44BF-8BE0-A0E5CB7B4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9" y="164638"/>
            <a:ext cx="6819815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marL="16933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ＭＳ Ｐゴシック" charset="-128"/>
                <a:cs typeface="Helvetica"/>
              </a:rPr>
              <a:t>Atlas Concorde Russia 2020</a:t>
            </a:r>
            <a:endParaRPr kumimoji="0" lang="en-GB" sz="26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ＭＳ Ｐゴシック" charset="-128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82454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120C1EB4-2721-4D24-BA67-583130ECB973}"/>
              </a:ext>
            </a:extLst>
          </p:cNvPr>
          <p:cNvSpPr/>
          <p:nvPr/>
        </p:nvSpPr>
        <p:spPr>
          <a:xfrm>
            <a:off x="1067875" y="1081394"/>
            <a:ext cx="9138009" cy="879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НОВЫХ ЦВЕТА в формате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60x60 20mm.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Важное расширение портфолио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ACR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2 см толщине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 SKU’s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97EAD9C-A013-407A-B23B-EB41705E8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32" y="2450663"/>
            <a:ext cx="2436251" cy="2436251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9B41CD7B-C06B-44AF-B6AF-2141D727B88F}"/>
              </a:ext>
            </a:extLst>
          </p:cNvPr>
          <p:cNvSpPr/>
          <p:nvPr/>
        </p:nvSpPr>
        <p:spPr>
          <a:xfrm>
            <a:off x="746506" y="5220594"/>
            <a:ext cx="2917564" cy="521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Force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Fancy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60x60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20mm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72CEBB43-6EF1-4E70-B162-FEADBA9571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730" y="2467555"/>
            <a:ext cx="2402467" cy="2402467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A5D9B0CC-77F7-451A-BB92-78D38AB561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41" y="2467555"/>
            <a:ext cx="2402467" cy="2402467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6E50A53C-8AB8-4EB0-88A4-09A965731E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855" y="2467555"/>
            <a:ext cx="2402467" cy="2402467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94855172-C226-4996-9375-8C86867D2CE2}"/>
              </a:ext>
            </a:extLst>
          </p:cNvPr>
          <p:cNvSpPr/>
          <p:nvPr/>
        </p:nvSpPr>
        <p:spPr>
          <a:xfrm>
            <a:off x="3681841" y="5220594"/>
            <a:ext cx="2917564" cy="521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Drift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White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60x60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20mm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3247F9A6-CC4F-4E19-A643-83A6B57E5E96}"/>
              </a:ext>
            </a:extLst>
          </p:cNvPr>
          <p:cNvSpPr/>
          <p:nvPr/>
        </p:nvSpPr>
        <p:spPr>
          <a:xfrm>
            <a:off x="6291182" y="5220594"/>
            <a:ext cx="2917564" cy="521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Drift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Grey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60x60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20mm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AFB0AE4C-E70C-486A-AC76-12B666F8C9E9}"/>
              </a:ext>
            </a:extLst>
          </p:cNvPr>
          <p:cNvSpPr/>
          <p:nvPr/>
        </p:nvSpPr>
        <p:spPr>
          <a:xfrm>
            <a:off x="9322340" y="5220594"/>
            <a:ext cx="2917564" cy="521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Landstone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Brown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60x60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20mm</a:t>
            </a:r>
          </a:p>
        </p:txBody>
      </p:sp>
      <p:sp>
        <p:nvSpPr>
          <p:cNvPr id="15" name="CasellaDiTesto 10">
            <a:extLst>
              <a:ext uri="{FF2B5EF4-FFF2-40B4-BE49-F238E27FC236}">
                <a16:creationId xmlns:a16="http://schemas.microsoft.com/office/drawing/2014/main" id="{198FB07E-08C7-4337-BAFF-864E2161C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9" y="164638"/>
            <a:ext cx="6819815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marL="16933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ＭＳ Ｐゴシック" charset="-128"/>
                <a:cs typeface="Helvetica"/>
              </a:rPr>
              <a:t>OUTDOOR 2020</a:t>
            </a:r>
            <a:endParaRPr kumimoji="0" lang="en-GB" sz="26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ＭＳ Ｐゴシック" charset="-128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80151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EEFA85A-0987-4ED9-B251-2E74B0581D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448" y="979532"/>
            <a:ext cx="7756436" cy="5169695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51EA38FA-0335-4CE3-82A3-35B1393B9850}"/>
              </a:ext>
            </a:extLst>
          </p:cNvPr>
          <p:cNvSpPr/>
          <p:nvPr/>
        </p:nvSpPr>
        <p:spPr>
          <a:xfrm>
            <a:off x="7366034" y="5617730"/>
            <a:ext cx="2724347" cy="521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Drift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Grey 60x60 20mm</a:t>
            </a:r>
          </a:p>
        </p:txBody>
      </p:sp>
      <p:sp>
        <p:nvSpPr>
          <p:cNvPr id="7" name="CasellaDiTesto 10">
            <a:extLst>
              <a:ext uri="{FF2B5EF4-FFF2-40B4-BE49-F238E27FC236}">
                <a16:creationId xmlns:a16="http://schemas.microsoft.com/office/drawing/2014/main" id="{81A9E923-FEEE-4E32-8D16-2E3EAEA59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9" y="164638"/>
            <a:ext cx="6819815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marL="16933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ＭＳ Ｐゴシック" charset="-128"/>
                <a:cs typeface="Helvetica"/>
              </a:rPr>
              <a:t>Drift Grey</a:t>
            </a:r>
            <a:endParaRPr kumimoji="0" lang="en-GB" sz="26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ＭＳ Ｐゴシック" charset="-128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5692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53DFFBEF-E647-4CF8-AAB3-584DB96BB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397" y="878033"/>
            <a:ext cx="7267206" cy="549698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EDF8D8E7-5495-464F-80F6-752C911EACCD}"/>
              </a:ext>
            </a:extLst>
          </p:cNvPr>
          <p:cNvSpPr/>
          <p:nvPr/>
        </p:nvSpPr>
        <p:spPr>
          <a:xfrm>
            <a:off x="6564839" y="5719229"/>
            <a:ext cx="3164764" cy="521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Force Fancy 60x60 20mm</a:t>
            </a:r>
          </a:p>
        </p:txBody>
      </p:sp>
      <p:sp>
        <p:nvSpPr>
          <p:cNvPr id="7" name="CasellaDiTesto 10">
            <a:extLst>
              <a:ext uri="{FF2B5EF4-FFF2-40B4-BE49-F238E27FC236}">
                <a16:creationId xmlns:a16="http://schemas.microsoft.com/office/drawing/2014/main" id="{2F9C9ADE-A2DC-4FCA-989C-867CE7ACC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9" y="164638"/>
            <a:ext cx="6819815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marL="16933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ＭＳ Ｐゴシック" charset="-128"/>
                <a:cs typeface="Helvetica"/>
              </a:rPr>
              <a:t>Force Fancy</a:t>
            </a:r>
            <a:endParaRPr kumimoji="0" lang="en-GB" sz="26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ＭＳ Ｐゴシック" charset="-128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44497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6A8A3CBC-03BA-4AB8-BBA1-81758071D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454" y="907025"/>
            <a:ext cx="3468281" cy="5685503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2C164464-5213-4E4E-B30B-FAD94281A58F}"/>
              </a:ext>
            </a:extLst>
          </p:cNvPr>
          <p:cNvSpPr/>
          <p:nvPr/>
        </p:nvSpPr>
        <p:spPr>
          <a:xfrm>
            <a:off x="7976170" y="6071052"/>
            <a:ext cx="3164764" cy="521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Landstone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Brown 60x60 20mm</a:t>
            </a:r>
          </a:p>
        </p:txBody>
      </p:sp>
      <p:sp>
        <p:nvSpPr>
          <p:cNvPr id="5" name="CasellaDiTesto 10">
            <a:extLst>
              <a:ext uri="{FF2B5EF4-FFF2-40B4-BE49-F238E27FC236}">
                <a16:creationId xmlns:a16="http://schemas.microsoft.com/office/drawing/2014/main" id="{EEECFA09-4676-46F0-9163-F265D1EB8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9" y="164638"/>
            <a:ext cx="6819815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marL="16933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ＭＳ Ｐゴシック" charset="-128"/>
                <a:cs typeface="Helvetica"/>
              </a:rPr>
              <a:t>Landstone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ＭＳ Ｐゴシック" charset="-128"/>
                <a:cs typeface="Helvetica"/>
              </a:rPr>
              <a:t> Brown</a:t>
            </a:r>
            <a:endParaRPr kumimoji="0" lang="en-GB" sz="26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ＭＳ Ｐゴシック" charset="-128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759812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id:image006.jpg@01D1D1A0.88197F8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1" y="2398745"/>
            <a:ext cx="3251200" cy="323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id:image015.jpg@01D1D1A0.88197F8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97" y="2398744"/>
            <a:ext cx="3225800" cy="322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id:image017.jpg@01D1D1A0.88197F80"/>
          <p:cNvPicPr/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965" y="2378934"/>
            <a:ext cx="3225800" cy="321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sellaDiTesto 10"/>
          <p:cNvSpPr txBox="1">
            <a:spLocks noChangeArrowheads="1"/>
          </p:cNvSpPr>
          <p:nvPr/>
        </p:nvSpPr>
        <p:spPr bwMode="auto">
          <a:xfrm>
            <a:off x="47328" y="164637"/>
            <a:ext cx="8448939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marL="16933"/>
            <a:r>
              <a:rPr lang="ru-RU" sz="2667" b="1" dirty="0">
                <a:solidFill>
                  <a:schemeClr val="bg1"/>
                </a:solidFill>
                <a:latin typeface="Helvetica"/>
                <a:cs typeface="Helvetica"/>
              </a:rPr>
              <a:t>Коллекции </a:t>
            </a:r>
            <a:r>
              <a:rPr lang="en-GB" sz="2667" b="1" dirty="0">
                <a:solidFill>
                  <a:schemeClr val="bg1"/>
                </a:solidFill>
                <a:latin typeface="Helvetica"/>
                <a:cs typeface="Helvetica"/>
              </a:rPr>
              <a:t>Atlas Concord</a:t>
            </a:r>
            <a:r>
              <a:rPr lang="en-US" sz="2667" b="1" dirty="0">
                <a:solidFill>
                  <a:schemeClr val="bg1"/>
                </a:solidFill>
                <a:latin typeface="Helvetica"/>
                <a:cs typeface="Helvetica"/>
              </a:rPr>
              <a:t>e Russia</a:t>
            </a:r>
            <a:endParaRPr lang="en-GB" sz="2667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5413" y="5637245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Cliff </a:t>
            </a:r>
            <a:r>
              <a:rPr lang="en-US" sz="2400" dirty="0" err="1"/>
              <a:t>bianco</a:t>
            </a:r>
            <a:endParaRPr lang="ru-RU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8639753" y="5637246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Cliff beige</a:t>
            </a:r>
            <a:endParaRPr lang="ru-RU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4655840" y="5650110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Cliff </a:t>
            </a:r>
            <a:r>
              <a:rPr lang="en-US" sz="2400" dirty="0" err="1"/>
              <a:t>grigio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42828" y="1381999"/>
            <a:ext cx="2976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/>
              <a:t>Коллекция </a:t>
            </a:r>
            <a:r>
              <a:rPr lang="en-US" sz="2400" dirty="0"/>
              <a:t>Cliff 60x60</a:t>
            </a:r>
            <a:endParaRPr lang="ru-RU" sz="2400" dirty="0"/>
          </a:p>
        </p:txBody>
      </p:sp>
      <p:sp>
        <p:nvSpPr>
          <p:cNvPr id="15" name="Rettangolo 29"/>
          <p:cNvSpPr/>
          <p:nvPr/>
        </p:nvSpPr>
        <p:spPr>
          <a:xfrm>
            <a:off x="119527" y="858779"/>
            <a:ext cx="86948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0000"/>
                </a:solidFill>
                <a:latin typeface="Corbel" panose="020B0503020204020204" pitchFamily="34" charset="0"/>
              </a:rPr>
              <a:t>Имитация камня</a:t>
            </a:r>
            <a:endParaRPr lang="en-US" sz="2800" b="1" dirty="0">
              <a:solidFill>
                <a:srgbClr val="00000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68899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aleriy\Desktop\Адамантов\Atlas Concorde Russia\Landstone\LANDSTONE MINIMALI\Land Stone Trace Walnut LASTRA 20m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81" y="2293590"/>
            <a:ext cx="3682520" cy="368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Valeriy\Desktop\Адамантов\Atlas Concorde Russia\Landstone\LANDSTONE MINIMALI\Land_Quarzite-GOLD-60x60-struttur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073" y="2295144"/>
            <a:ext cx="3698291" cy="369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6646" y="5993436"/>
            <a:ext cx="3545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Landstone</a:t>
            </a:r>
            <a:r>
              <a:rPr lang="en-US" sz="2400" dirty="0"/>
              <a:t> Walnut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262606" y="6021256"/>
            <a:ext cx="3014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Landstone</a:t>
            </a:r>
            <a:r>
              <a:rPr lang="en-US" sz="2400" dirty="0"/>
              <a:t> Gold</a:t>
            </a:r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19527" y="1342541"/>
            <a:ext cx="3781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/>
              <a:t>Коллекция </a:t>
            </a:r>
            <a:r>
              <a:rPr lang="en-US" sz="2400" dirty="0" err="1"/>
              <a:t>Landstone</a:t>
            </a:r>
            <a:r>
              <a:rPr lang="en-US" sz="2400" dirty="0"/>
              <a:t> 60x60</a:t>
            </a:r>
            <a:endParaRPr lang="ru-RU" sz="2400" dirty="0"/>
          </a:p>
        </p:txBody>
      </p:sp>
      <p:sp>
        <p:nvSpPr>
          <p:cNvPr id="9" name="Rettangolo 29"/>
          <p:cNvSpPr/>
          <p:nvPr/>
        </p:nvSpPr>
        <p:spPr>
          <a:xfrm>
            <a:off x="119527" y="858779"/>
            <a:ext cx="86948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0000"/>
                </a:solidFill>
                <a:latin typeface="Corbel" panose="020B0503020204020204" pitchFamily="34" charset="0"/>
              </a:rPr>
              <a:t>Имитация камня</a:t>
            </a:r>
            <a:endParaRPr lang="en-US" sz="2800" b="1" dirty="0">
              <a:solidFill>
                <a:srgbClr val="000000"/>
              </a:solidFill>
              <a:latin typeface="Corbel" panose="020B0503020204020204" pitchFamily="34" charset="0"/>
            </a:endParaRPr>
          </a:p>
        </p:txBody>
      </p:sp>
      <p:sp>
        <p:nvSpPr>
          <p:cNvPr id="10" name="CasellaDiTesto 10"/>
          <p:cNvSpPr txBox="1">
            <a:spLocks noChangeArrowheads="1"/>
          </p:cNvSpPr>
          <p:nvPr/>
        </p:nvSpPr>
        <p:spPr bwMode="auto">
          <a:xfrm>
            <a:off x="47328" y="164637"/>
            <a:ext cx="8448939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marL="16933"/>
            <a:r>
              <a:rPr lang="ru-RU" sz="2667" b="1" dirty="0">
                <a:solidFill>
                  <a:schemeClr val="bg1"/>
                </a:solidFill>
                <a:latin typeface="Helvetica"/>
                <a:cs typeface="Helvetica"/>
              </a:rPr>
              <a:t>Коллекции </a:t>
            </a:r>
            <a:r>
              <a:rPr lang="en-GB" sz="2667" b="1" dirty="0">
                <a:solidFill>
                  <a:schemeClr val="bg1"/>
                </a:solidFill>
                <a:latin typeface="Helvetica"/>
                <a:cs typeface="Helvetica"/>
              </a:rPr>
              <a:t>Atlas Concord</a:t>
            </a:r>
            <a:r>
              <a:rPr lang="en-US" sz="2667" b="1" dirty="0">
                <a:solidFill>
                  <a:schemeClr val="bg1"/>
                </a:solidFill>
                <a:latin typeface="Helvetica"/>
                <a:cs typeface="Helvetica"/>
              </a:rPr>
              <a:t>e Russia</a:t>
            </a:r>
            <a:endParaRPr lang="en-GB" sz="2667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74054" y="6021256"/>
            <a:ext cx="354581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Landstone</a:t>
            </a:r>
            <a:r>
              <a:rPr lang="en-US" sz="2400" dirty="0"/>
              <a:t> Night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932" y="2295144"/>
            <a:ext cx="3698291" cy="369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31787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0"/>
          <p:cNvSpPr txBox="1">
            <a:spLocks noChangeArrowheads="1"/>
          </p:cNvSpPr>
          <p:nvPr/>
        </p:nvSpPr>
        <p:spPr bwMode="auto">
          <a:xfrm>
            <a:off x="0" y="141473"/>
            <a:ext cx="8976784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marL="16933"/>
            <a:r>
              <a:rPr lang="ru-RU" sz="2667" b="1" dirty="0">
                <a:solidFill>
                  <a:schemeClr val="bg1"/>
                </a:solidFill>
                <a:latin typeface="Helvetica"/>
                <a:cs typeface="Helvetica"/>
              </a:rPr>
              <a:t>Продукция </a:t>
            </a:r>
            <a:r>
              <a:rPr lang="en-GB" sz="2667" b="1" dirty="0">
                <a:solidFill>
                  <a:schemeClr val="bg1"/>
                </a:solidFill>
                <a:latin typeface="Helvetica"/>
                <a:cs typeface="Helvetica"/>
              </a:rPr>
              <a:t>Atlas Concorde</a:t>
            </a:r>
          </a:p>
        </p:txBody>
      </p:sp>
      <p:sp>
        <p:nvSpPr>
          <p:cNvPr id="3" name="Rettangolo 2"/>
          <p:cNvSpPr/>
          <p:nvPr/>
        </p:nvSpPr>
        <p:spPr>
          <a:xfrm>
            <a:off x="286677" y="858978"/>
            <a:ext cx="1190532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</a:rPr>
              <a:t>Идеальная толщина для премиального исполнения</a:t>
            </a:r>
            <a:endParaRPr lang="en-US" sz="2000" b="1" dirty="0">
              <a:latin typeface="Arial" panose="020B0604020202020204" pitchFamily="34" charset="0"/>
            </a:endParaRPr>
          </a:p>
          <a:p>
            <a:r>
              <a:rPr lang="ru-RU" sz="2400" b="1" u="sng" dirty="0">
                <a:latin typeface="Calibri" panose="020F0502020204030204" pitchFamily="34" charset="0"/>
              </a:rPr>
              <a:t>Цельные </a:t>
            </a:r>
            <a:r>
              <a:rPr lang="ru-RU" sz="2400" b="1" u="sng" dirty="0" err="1">
                <a:latin typeface="Calibri" panose="020F0502020204030204" pitchFamily="34" charset="0"/>
              </a:rPr>
              <a:t>керамогранитные</a:t>
            </a:r>
            <a:r>
              <a:rPr lang="ru-RU" sz="2400" b="1" u="sng" dirty="0">
                <a:latin typeface="Calibri" panose="020F0502020204030204" pitchFamily="34" charset="0"/>
              </a:rPr>
              <a:t> плиты</a:t>
            </a:r>
            <a:r>
              <a:rPr lang="en-US" sz="2400" b="1" u="sng" dirty="0">
                <a:latin typeface="Calibri" panose="020F0502020204030204" pitchFamily="34" charset="0"/>
              </a:rPr>
              <a:t> </a:t>
            </a:r>
            <a:r>
              <a:rPr lang="ru-RU" sz="2400" dirty="0">
                <a:latin typeface="Calibri" panose="020F0502020204030204" pitchFamily="34" charset="0"/>
              </a:rPr>
              <a:t>толщиной 20мм</a:t>
            </a:r>
            <a:r>
              <a:rPr lang="en-US" sz="2400" dirty="0">
                <a:latin typeface="Calibri" panose="020F0502020204030204" pitchFamily="34" charset="0"/>
              </a:rPr>
              <a:t>, </a:t>
            </a:r>
            <a:r>
              <a:rPr lang="ru-RU" sz="2400" dirty="0">
                <a:latin typeface="Calibri" panose="020F0502020204030204" pitchFamily="34" charset="0"/>
              </a:rPr>
              <a:t>ректифицированные в </a:t>
            </a:r>
            <a:r>
              <a:rPr lang="ru-RU" sz="2400" dirty="0" err="1">
                <a:latin typeface="Calibri" panose="020F0502020204030204" pitchFamily="34" charset="0"/>
              </a:rPr>
              <a:t>монокалибре</a:t>
            </a:r>
            <a:r>
              <a:rPr lang="ru-RU" sz="2400" dirty="0">
                <a:latin typeface="Calibri" panose="020F0502020204030204" pitchFamily="34" charset="0"/>
              </a:rPr>
              <a:t>,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ru-RU" sz="2400" dirty="0">
                <a:latin typeface="Calibri" panose="020F0502020204030204" pitchFamily="34" charset="0"/>
              </a:rPr>
              <a:t>размерами</a:t>
            </a:r>
            <a:r>
              <a:rPr lang="en-US" sz="2400" dirty="0">
                <a:latin typeface="Calibri" panose="020F0502020204030204" pitchFamily="34" charset="0"/>
              </a:rPr>
              <a:t> 30x60</a:t>
            </a:r>
            <a:r>
              <a:rPr lang="ru-RU" sz="2400" dirty="0">
                <a:latin typeface="Calibri" panose="020F0502020204030204" pitchFamily="34" charset="0"/>
              </a:rPr>
              <a:t>см</a:t>
            </a:r>
            <a:r>
              <a:rPr lang="en-US" sz="2400" dirty="0">
                <a:latin typeface="Calibri" panose="020F0502020204030204" pitchFamily="34" charset="0"/>
              </a:rPr>
              <a:t>*</a:t>
            </a:r>
            <a:r>
              <a:rPr lang="it-IT" sz="2400" dirty="0">
                <a:latin typeface="Calibri" panose="020F0502020204030204" pitchFamily="34" charset="0"/>
              </a:rPr>
              <a:t>,</a:t>
            </a:r>
            <a:r>
              <a:rPr lang="ru-RU" sz="2400" dirty="0">
                <a:latin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</a:rPr>
              <a:t>60x60</a:t>
            </a:r>
            <a:r>
              <a:rPr lang="ru-RU" sz="2400" dirty="0">
                <a:latin typeface="Calibri" panose="020F0502020204030204" pitchFamily="34" charset="0"/>
              </a:rPr>
              <a:t>см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ru-RU" sz="2400" dirty="0">
                <a:latin typeface="Calibri" panose="020F0502020204030204" pitchFamily="34" charset="0"/>
              </a:rPr>
              <a:t>были разработаны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ru-RU" sz="2400" dirty="0">
                <a:latin typeface="Calibri" panose="020F0502020204030204" pitchFamily="34" charset="0"/>
              </a:rPr>
              <a:t>для тех кто ищет идеальное соотношение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ru-RU" sz="2400" dirty="0">
                <a:latin typeface="Calibri" panose="020F0502020204030204" pitchFamily="34" charset="0"/>
              </a:rPr>
              <a:t>между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ru-RU" sz="2400" b="1" u="sng" dirty="0">
                <a:latin typeface="Calibri" panose="020F0502020204030204" pitchFamily="34" charset="0"/>
              </a:rPr>
              <a:t>превосходной технической</a:t>
            </a:r>
            <a:r>
              <a:rPr lang="en-US" sz="2400" b="1" u="sng" dirty="0">
                <a:latin typeface="Calibri" panose="020F0502020204030204" pitchFamily="34" charset="0"/>
              </a:rPr>
              <a:t> </a:t>
            </a:r>
            <a:r>
              <a:rPr lang="ru-RU" sz="2400" dirty="0">
                <a:latin typeface="Calibri" panose="020F0502020204030204" pitchFamily="34" charset="0"/>
              </a:rPr>
              <a:t>и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ru-RU" sz="2400" b="1" u="sng" dirty="0">
                <a:latin typeface="Calibri" panose="020F0502020204030204" pitchFamily="34" charset="0"/>
              </a:rPr>
              <a:t>эстетической составляющими</a:t>
            </a:r>
            <a:r>
              <a:rPr lang="en-US" sz="2400" dirty="0">
                <a:latin typeface="Calibri" panose="020F0502020204030204" pitchFamily="34" charset="0"/>
              </a:rPr>
              <a:t>.</a:t>
            </a:r>
          </a:p>
          <a:p>
            <a:r>
              <a:rPr lang="en-US" sz="1400" dirty="0">
                <a:latin typeface="Calibri" panose="020F0502020204030204" pitchFamily="34" charset="0"/>
              </a:rPr>
              <a:t>* </a:t>
            </a:r>
            <a:r>
              <a:rPr lang="ru-RU" sz="1400" dirty="0">
                <a:latin typeface="Calibri" panose="020F0502020204030204" pitchFamily="34" charset="0"/>
              </a:rPr>
              <a:t>Изготавливаются по запросу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5" name="Rettangolo 2">
            <a:extLst>
              <a:ext uri="{FF2B5EF4-FFF2-40B4-BE49-F238E27FC236}">
                <a16:creationId xmlns:a16="http://schemas.microsoft.com/office/drawing/2014/main" id="{0E3CDCDD-ADA9-4AEE-8B30-02434E534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6221" y="175658"/>
            <a:ext cx="5026317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2800" dirty="0">
                <a:solidFill>
                  <a:schemeClr val="bg1"/>
                </a:solidFill>
                <a:latin typeface="Times New Roman" pitchFamily="18" charset="0"/>
              </a:rPr>
              <a:t>Outdoor</a:t>
            </a:r>
            <a:r>
              <a:rPr lang="it-IT" sz="2800" i="1" dirty="0">
                <a:solidFill>
                  <a:schemeClr val="bg1"/>
                </a:solidFill>
                <a:latin typeface="Times New Roman" pitchFamily="18" charset="0"/>
              </a:rPr>
              <a:t>design</a:t>
            </a:r>
            <a:endParaRPr lang="en-US" sz="2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" name="Rettangolo 2">
            <a:extLst>
              <a:ext uri="{FF2B5EF4-FFF2-40B4-BE49-F238E27FC236}">
                <a16:creationId xmlns:a16="http://schemas.microsoft.com/office/drawing/2014/main" id="{238A0D8D-8C5D-4E05-8ACF-C5324DF33BA6}"/>
              </a:ext>
            </a:extLst>
          </p:cNvPr>
          <p:cNvSpPr/>
          <p:nvPr/>
        </p:nvSpPr>
        <p:spPr>
          <a:xfrm>
            <a:off x="286677" y="2848220"/>
            <a:ext cx="114879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Corbel" panose="020B0503020204020204" pitchFamily="34" charset="0"/>
              </a:rPr>
              <a:t>Что такое </a:t>
            </a:r>
            <a:r>
              <a:rPr lang="ru-RU" sz="2400" b="1" dirty="0" err="1">
                <a:latin typeface="Corbel" panose="020B0503020204020204" pitchFamily="34" charset="0"/>
              </a:rPr>
              <a:t>керамогранит</a:t>
            </a:r>
            <a:r>
              <a:rPr lang="fr-FR" sz="2400" b="1" dirty="0">
                <a:latin typeface="Corbel" panose="020B0503020204020204" pitchFamily="34" charset="0"/>
              </a:rPr>
              <a:t>?</a:t>
            </a:r>
          </a:p>
          <a:p>
            <a:r>
              <a:rPr lang="ru-RU" sz="2400" dirty="0">
                <a:latin typeface="Corbel" panose="020B0503020204020204" pitchFamily="34" charset="0"/>
              </a:rPr>
              <a:t>Керамогранит получают путем прессования следующего сырья</a:t>
            </a:r>
            <a:r>
              <a:rPr lang="fr-FR" sz="2400" dirty="0">
                <a:latin typeface="Corbel" panose="020B0503020204020204" pitchFamily="34" charset="0"/>
              </a:rPr>
              <a:t>: </a:t>
            </a:r>
            <a:r>
              <a:rPr lang="ru-RU" sz="2400" dirty="0">
                <a:latin typeface="Corbel" panose="020B0503020204020204" pitchFamily="34" charset="0"/>
              </a:rPr>
              <a:t>песка, кварца, полевого шпата, каолина, глины и натуральных красителей.</a:t>
            </a:r>
            <a:endParaRPr lang="fr-FR" sz="2400" dirty="0">
              <a:latin typeface="Corbel" panose="020B05030202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C976F3-DAB1-4A57-B1A6-D5D6B97DF3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7" b="11744"/>
          <a:stretch/>
        </p:blipFill>
        <p:spPr bwMode="auto">
          <a:xfrm>
            <a:off x="6541214" y="4263369"/>
            <a:ext cx="4883883" cy="208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1BE3215A-7AD1-4718-89FD-7EA783949B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2" b="12153"/>
          <a:stretch/>
        </p:blipFill>
        <p:spPr bwMode="auto">
          <a:xfrm>
            <a:off x="622335" y="4275545"/>
            <a:ext cx="5314191" cy="208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47872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54595" y="6070666"/>
            <a:ext cx="394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Supernova Stone Grey</a:t>
            </a:r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19527" y="1257334"/>
            <a:ext cx="4604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/>
              <a:t>Коллекция </a:t>
            </a:r>
            <a:r>
              <a:rPr lang="en-US" sz="2400" dirty="0"/>
              <a:t>Supernova Stone 60x60</a:t>
            </a:r>
            <a:endParaRPr lang="ru-RU" sz="2400" dirty="0"/>
          </a:p>
        </p:txBody>
      </p:sp>
      <p:pic>
        <p:nvPicPr>
          <p:cNvPr id="2050" name="Picture 2" descr="C:\Users\Valeriy\Desktop\Адамантов\Atlas Concorde Russia\Supernova Stone\SUPERNOVA STONE MINIMALI\SUPERNOVA STONE MINIMALI JPG\SupernovaStone_11_Grey_Lastra20_60x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235" y="1875774"/>
            <a:ext cx="4173957" cy="417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10"/>
          <p:cNvSpPr txBox="1">
            <a:spLocks noChangeArrowheads="1"/>
          </p:cNvSpPr>
          <p:nvPr/>
        </p:nvSpPr>
        <p:spPr bwMode="auto">
          <a:xfrm>
            <a:off x="47328" y="164637"/>
            <a:ext cx="8448939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marL="16933"/>
            <a:r>
              <a:rPr lang="ru-RU" sz="2667" b="1" dirty="0">
                <a:solidFill>
                  <a:schemeClr val="bg1"/>
                </a:solidFill>
                <a:latin typeface="Helvetica"/>
                <a:cs typeface="Helvetica"/>
              </a:rPr>
              <a:t>Коллекции </a:t>
            </a:r>
            <a:r>
              <a:rPr lang="en-GB" sz="2667" b="1" dirty="0">
                <a:solidFill>
                  <a:schemeClr val="bg1"/>
                </a:solidFill>
                <a:latin typeface="Helvetica"/>
                <a:cs typeface="Helvetica"/>
              </a:rPr>
              <a:t>Atlas Concord</a:t>
            </a:r>
            <a:r>
              <a:rPr lang="en-US" sz="2667" b="1" dirty="0">
                <a:solidFill>
                  <a:schemeClr val="bg1"/>
                </a:solidFill>
                <a:latin typeface="Helvetica"/>
                <a:cs typeface="Helvetica"/>
              </a:rPr>
              <a:t>e Russia</a:t>
            </a:r>
            <a:endParaRPr lang="en-GB" sz="2667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0" name="Rettangolo 29"/>
          <p:cNvSpPr/>
          <p:nvPr/>
        </p:nvSpPr>
        <p:spPr>
          <a:xfrm>
            <a:off x="119527" y="858779"/>
            <a:ext cx="86948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0000"/>
                </a:solidFill>
                <a:latin typeface="Corbel" panose="020B0503020204020204" pitchFamily="34" charset="0"/>
              </a:rPr>
              <a:t>Имитация камня</a:t>
            </a:r>
            <a:endParaRPr lang="en-US" sz="2800" b="1" dirty="0">
              <a:solidFill>
                <a:srgbClr val="00000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633360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6679" y="5537933"/>
            <a:ext cx="2502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Frame Oak </a:t>
            </a:r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58114" y="910452"/>
            <a:ext cx="3834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/>
              <a:t>Коллекция </a:t>
            </a:r>
            <a:r>
              <a:rPr lang="en-US" sz="2400" dirty="0"/>
              <a:t>Frame Oak 60x60</a:t>
            </a:r>
            <a:endParaRPr lang="ru-RU" sz="2400" dirty="0"/>
          </a:p>
        </p:txBody>
      </p:sp>
      <p:pic>
        <p:nvPicPr>
          <p:cNvPr id="4098" name="Picture 2" descr="C:\Users\Valeriy\Desktop\Адамантов\Atlas Concorde Russia\Frame\FRAME MINIMALI NEW\Frame 60 Ret LASTRA 20m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33" y="1600043"/>
            <a:ext cx="3827360" cy="382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10"/>
          <p:cNvSpPr txBox="1">
            <a:spLocks noChangeArrowheads="1"/>
          </p:cNvSpPr>
          <p:nvPr/>
        </p:nvSpPr>
        <p:spPr bwMode="auto">
          <a:xfrm>
            <a:off x="47328" y="164637"/>
            <a:ext cx="8448939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marL="16933"/>
            <a:r>
              <a:rPr lang="ru-RU" sz="2667" b="1" dirty="0">
                <a:solidFill>
                  <a:schemeClr val="bg1"/>
                </a:solidFill>
                <a:latin typeface="Helvetica"/>
                <a:cs typeface="Helvetica"/>
              </a:rPr>
              <a:t>Коллекции </a:t>
            </a:r>
            <a:r>
              <a:rPr lang="en-GB" sz="2667" b="1" dirty="0">
                <a:solidFill>
                  <a:schemeClr val="bg1"/>
                </a:solidFill>
                <a:latin typeface="Helvetica"/>
                <a:cs typeface="Helvetica"/>
              </a:rPr>
              <a:t>Atlas Concord</a:t>
            </a:r>
            <a:r>
              <a:rPr lang="en-US" sz="2667" b="1" dirty="0">
                <a:solidFill>
                  <a:schemeClr val="bg1"/>
                </a:solidFill>
                <a:latin typeface="Helvetica"/>
                <a:cs typeface="Helvetica"/>
              </a:rPr>
              <a:t>e Russia</a:t>
            </a:r>
            <a:endParaRPr lang="en-GB" sz="2667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7" name="Picture 2" descr="C:\Users\Valeriy\Desktop\Адамантов\Atlas Concorde Russia\Oak Reserve\OAK RESERVE MINIMALI\Oak Reserve Pure LASTRA 20 mm.jpg">
            <a:extLst>
              <a:ext uri="{FF2B5EF4-FFF2-40B4-BE49-F238E27FC236}">
                <a16:creationId xmlns:a16="http://schemas.microsoft.com/office/drawing/2014/main" id="{7A9D611C-5139-4788-8B19-4E949C8D4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616" y="1600043"/>
            <a:ext cx="3918240" cy="391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50B2F6-1257-40C3-98BF-94B133AE85B3}"/>
              </a:ext>
            </a:extLst>
          </p:cNvPr>
          <p:cNvSpPr txBox="1"/>
          <p:nvPr/>
        </p:nvSpPr>
        <p:spPr>
          <a:xfrm>
            <a:off x="6478116" y="962220"/>
            <a:ext cx="4035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/>
              <a:t>Коллекция </a:t>
            </a:r>
            <a:r>
              <a:rPr lang="en-US" sz="2400" dirty="0"/>
              <a:t>Oak Reserve 60x60</a:t>
            </a:r>
            <a:endParaRPr lang="ru-RU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A37F50-60FF-4AC7-9490-E61ACB1A96E2}"/>
              </a:ext>
            </a:extLst>
          </p:cNvPr>
          <p:cNvSpPr txBox="1"/>
          <p:nvPr/>
        </p:nvSpPr>
        <p:spPr>
          <a:xfrm>
            <a:off x="6884167" y="5560289"/>
            <a:ext cx="3459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Oak Reserve Pure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5253555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36488" y="828141"/>
            <a:ext cx="120388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orbel" panose="020B0503020204020204" pitchFamily="34" charset="0"/>
              </a:rPr>
              <a:t>Плиты обжигаются при температуре </a:t>
            </a:r>
            <a:r>
              <a:rPr lang="fr-FR" sz="2000" dirty="0">
                <a:latin typeface="Corbel" panose="020B0503020204020204" pitchFamily="34" charset="0"/>
              </a:rPr>
              <a:t>1200 °C.</a:t>
            </a:r>
            <a:r>
              <a:rPr lang="ru-RU" sz="2000" dirty="0">
                <a:latin typeface="Corbel" panose="020B0503020204020204" pitchFamily="34" charset="0"/>
              </a:rPr>
              <a:t> Конечный продукт является исключительно прочным материалом с длительным сроком эксплуатации, который не поглощает влагу и обладает высокими техническими характеристиками</a:t>
            </a:r>
            <a:endParaRPr lang="fr-FR" sz="2000" dirty="0">
              <a:latin typeface="Corbel" panose="020B0503020204020204" pitchFamily="34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7" b="11744"/>
          <a:stretch/>
        </p:blipFill>
        <p:spPr bwMode="auto">
          <a:xfrm>
            <a:off x="842963" y="1814254"/>
            <a:ext cx="4903395" cy="2091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5" b="14712"/>
          <a:stretch/>
        </p:blipFill>
        <p:spPr bwMode="auto">
          <a:xfrm>
            <a:off x="6821728" y="1829128"/>
            <a:ext cx="4903395" cy="2053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10"/>
          <p:cNvSpPr txBox="1">
            <a:spLocks noChangeArrowheads="1"/>
          </p:cNvSpPr>
          <p:nvPr/>
        </p:nvSpPr>
        <p:spPr bwMode="auto">
          <a:xfrm>
            <a:off x="0" y="67733"/>
            <a:ext cx="8976784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marL="16933"/>
            <a:r>
              <a:rPr lang="ru-RU" sz="2667" b="1" dirty="0">
                <a:solidFill>
                  <a:schemeClr val="bg1"/>
                </a:solidFill>
                <a:latin typeface="Helvetica"/>
                <a:cs typeface="Helvetica"/>
              </a:rPr>
              <a:t>Продукция </a:t>
            </a:r>
            <a:r>
              <a:rPr lang="en-GB" sz="2667" b="1" dirty="0">
                <a:solidFill>
                  <a:schemeClr val="bg1"/>
                </a:solidFill>
                <a:latin typeface="Helvetica"/>
                <a:cs typeface="Helvetica"/>
              </a:rPr>
              <a:t>Atlas Concorde</a:t>
            </a:r>
          </a:p>
        </p:txBody>
      </p:sp>
      <p:sp>
        <p:nvSpPr>
          <p:cNvPr id="7" name="Rettangolo 2">
            <a:extLst>
              <a:ext uri="{FF2B5EF4-FFF2-40B4-BE49-F238E27FC236}">
                <a16:creationId xmlns:a16="http://schemas.microsoft.com/office/drawing/2014/main" id="{B5E38E15-16E0-4BA5-9F5B-C4790C43F552}"/>
              </a:ext>
            </a:extLst>
          </p:cNvPr>
          <p:cNvSpPr/>
          <p:nvPr/>
        </p:nvSpPr>
        <p:spPr>
          <a:xfrm>
            <a:off x="337633" y="3845684"/>
            <a:ext cx="10156874" cy="3005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Предел прочности на изгиб</a:t>
            </a:r>
            <a:r>
              <a:rPr lang="en-US" sz="2000" dirty="0">
                <a:latin typeface="Calibri" panose="020F0502020204030204" pitchFamily="34" charset="0"/>
              </a:rPr>
              <a:t>: </a:t>
            </a:r>
            <a:r>
              <a:rPr lang="ru-RU" sz="2000" dirty="0">
                <a:latin typeface="Calibri" panose="020F0502020204030204" pitchFamily="34" charset="0"/>
              </a:rPr>
              <a:t>более</a:t>
            </a:r>
            <a:r>
              <a:rPr lang="en-US" sz="2000" dirty="0">
                <a:latin typeface="Calibri" panose="020F0502020204030204" pitchFamily="34" charset="0"/>
              </a:rPr>
              <a:t> 1,000</a:t>
            </a:r>
            <a:r>
              <a:rPr lang="ru-RU" sz="2000" dirty="0">
                <a:latin typeface="Calibri" panose="020F0502020204030204" pitchFamily="34" charset="0"/>
              </a:rPr>
              <a:t> кг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ru-RU" sz="2000" dirty="0">
                <a:latin typeface="Calibri" panose="020F0502020204030204" pitchFamily="34" charset="0"/>
              </a:rPr>
              <a:t>на одну плиту</a:t>
            </a:r>
            <a:r>
              <a:rPr lang="en-US" sz="2000" dirty="0">
                <a:latin typeface="Calibri" panose="020F0502020204030204" pitchFamily="34" charset="0"/>
              </a:rPr>
              <a:t> 60x60</a:t>
            </a:r>
            <a:r>
              <a:rPr lang="ru-RU" sz="2000" dirty="0">
                <a:latin typeface="Calibri" panose="020F0502020204030204" pitchFamily="34" charset="0"/>
              </a:rPr>
              <a:t> см.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Превосходная противоскользящая </a:t>
            </a:r>
            <a:endParaRPr lang="en-US" sz="2000" dirty="0">
              <a:latin typeface="Calibri" panose="020F0502020204030204" pitchFamily="34" charset="0"/>
            </a:endParaRPr>
          </a:p>
          <a:p>
            <a:r>
              <a:rPr lang="ru-RU" sz="2000" dirty="0">
                <a:latin typeface="Calibri" panose="020F0502020204030204" pitchFamily="34" charset="0"/>
              </a:rPr>
              <a:t>поверхность</a:t>
            </a:r>
            <a:r>
              <a:rPr lang="en-US" sz="2000" dirty="0">
                <a:latin typeface="Calibri" panose="020F0502020204030204" pitchFamily="34" charset="0"/>
              </a:rPr>
              <a:t> (R11 A+B+C)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Не поглощает влагу</a:t>
            </a:r>
            <a:r>
              <a:rPr lang="en-US" sz="2000" dirty="0">
                <a:latin typeface="Calibri" panose="020F0502020204030204" pitchFamily="34" charset="0"/>
              </a:rPr>
              <a:t> (&lt;0,1%)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Не меняется внешне с течением времени</a:t>
            </a:r>
            <a:endParaRPr lang="en-US" sz="2000" dirty="0">
              <a:latin typeface="Calibri" panose="020F0502020204030204" pitchFamily="34" charset="0"/>
            </a:endParaRP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Стойкий к разрушениям со стороны </a:t>
            </a:r>
            <a:endParaRPr lang="en-US" sz="2000" dirty="0">
              <a:latin typeface="Calibri" panose="020F0502020204030204" pitchFamily="34" charset="0"/>
            </a:endParaRPr>
          </a:p>
          <a:p>
            <a:r>
              <a:rPr lang="ru-RU" sz="2000" dirty="0">
                <a:latin typeface="Calibri" panose="020F0502020204030204" pitchFamily="34" charset="0"/>
              </a:rPr>
              <a:t>внешней среды, мха</a:t>
            </a:r>
            <a:r>
              <a:rPr lang="en-US" sz="2000" dirty="0">
                <a:latin typeface="Calibri" panose="020F0502020204030204" pitchFamily="34" charset="0"/>
              </a:rPr>
              <a:t>, </a:t>
            </a:r>
            <a:r>
              <a:rPr lang="ru-RU" sz="2000" dirty="0">
                <a:latin typeface="Calibri" panose="020F0502020204030204" pitchFamily="34" charset="0"/>
              </a:rPr>
              <a:t>плесени</a:t>
            </a:r>
            <a:endParaRPr lang="en-US" sz="2000" dirty="0">
              <a:latin typeface="Calibri" panose="020F0502020204030204" pitchFamily="34" charset="0"/>
            </a:endParaRP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Огнеупорный</a:t>
            </a:r>
            <a:endParaRPr lang="en-US" sz="2000" dirty="0">
              <a:latin typeface="Calibri" panose="020F0502020204030204" pitchFamily="34" charset="0"/>
            </a:endParaRPr>
          </a:p>
          <a:p>
            <a:pPr marL="457189" indent="-457189">
              <a:buFont typeface="Arial" panose="020B0604020202020204" pitchFamily="34" charset="0"/>
              <a:buChar char="•"/>
            </a:pPr>
            <a:endParaRPr lang="en-US" sz="2933" dirty="0">
              <a:latin typeface="Calibri" panose="020F0502020204030204" pitchFamily="34" charset="0"/>
            </a:endParaRPr>
          </a:p>
        </p:txBody>
      </p:sp>
      <p:pic>
        <p:nvPicPr>
          <p:cNvPr id="9" name="Изображение 1">
            <a:extLst>
              <a:ext uri="{FF2B5EF4-FFF2-40B4-BE49-F238E27FC236}">
                <a16:creationId xmlns:a16="http://schemas.microsoft.com/office/drawing/2014/main" id="{93DF4446-1265-4D7F-A8F1-DFF3D1FCDE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322" y="3939492"/>
            <a:ext cx="3571471" cy="291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75176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34195" y="1097318"/>
            <a:ext cx="11905323" cy="5057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buFont typeface="Arial" panose="020B0604020202020204" pitchFamily="34" charset="0"/>
              <a:buChar char="•"/>
            </a:pPr>
            <a:r>
              <a:rPr lang="ru-RU" sz="2933" dirty="0">
                <a:latin typeface="Calibri" panose="020F0502020204030204" pitchFamily="34" charset="0"/>
              </a:rPr>
              <a:t>Не меняет цвет с течением времени</a:t>
            </a:r>
            <a:r>
              <a:rPr lang="en-US" sz="2933" dirty="0">
                <a:latin typeface="Calibri" panose="020F0502020204030204" pitchFamily="34" charset="0"/>
              </a:rPr>
              <a:t> (</a:t>
            </a:r>
            <a:r>
              <a:rPr lang="ru-RU" sz="2933" dirty="0">
                <a:latin typeface="Calibri" panose="020F0502020204030204" pitchFamily="34" charset="0"/>
              </a:rPr>
              <a:t>стойкий к ультрафиолету</a:t>
            </a:r>
            <a:r>
              <a:rPr lang="en-US" sz="2933" dirty="0">
                <a:latin typeface="Calibri" panose="020F0502020204030204" pitchFamily="34" charset="0"/>
              </a:rPr>
              <a:t>)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ru-RU" sz="2933" dirty="0">
                <a:latin typeface="Calibri" panose="020F0502020204030204" pitchFamily="34" charset="0"/>
              </a:rPr>
              <a:t>Стойкий к морозу и тепловым ударам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ru-RU" sz="2933" dirty="0">
                <a:latin typeface="Calibri" panose="020F0502020204030204" pitchFamily="34" charset="0"/>
              </a:rPr>
              <a:t>Легкий в установке и монтаже</a:t>
            </a:r>
            <a:endParaRPr lang="en-US" sz="2933" dirty="0">
              <a:latin typeface="Calibri" panose="020F0502020204030204" pitchFamily="34" charset="0"/>
            </a:endParaRP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ru-RU" sz="2933" dirty="0">
                <a:latin typeface="Calibri" panose="020F0502020204030204" pitchFamily="34" charset="0"/>
              </a:rPr>
              <a:t>Позволяет создать плавный переход</a:t>
            </a:r>
            <a:r>
              <a:rPr lang="en-US" sz="2933" dirty="0">
                <a:latin typeface="Calibri" panose="020F0502020204030204" pitchFamily="34" charset="0"/>
              </a:rPr>
              <a:t> </a:t>
            </a:r>
            <a:r>
              <a:rPr lang="ru-RU" sz="2933" dirty="0">
                <a:latin typeface="Calibri" panose="020F0502020204030204" pitchFamily="34" charset="0"/>
              </a:rPr>
              <a:t>из внутренних помещений на улицу и получить проект в едином стилевом решении</a:t>
            </a:r>
            <a:endParaRPr lang="en-US" sz="2933" dirty="0">
              <a:latin typeface="Calibri" panose="020F0502020204030204" pitchFamily="34" charset="0"/>
            </a:endParaRP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ru-RU" sz="2933" dirty="0">
                <a:latin typeface="Calibri" panose="020F0502020204030204" pitchFamily="34" charset="0"/>
              </a:rPr>
              <a:t>Легкий в уборке и мытье</a:t>
            </a:r>
            <a:endParaRPr lang="en-US" sz="2933" dirty="0">
              <a:latin typeface="Calibri" panose="020F0502020204030204" pitchFamily="34" charset="0"/>
            </a:endParaRP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ru-RU" sz="2933" dirty="0">
                <a:latin typeface="Calibri" panose="020F0502020204030204" pitchFamily="34" charset="0"/>
              </a:rPr>
              <a:t>Ассортимент насчитывает невероятное многообразие</a:t>
            </a:r>
            <a:r>
              <a:rPr lang="en-US" sz="2933" dirty="0">
                <a:latin typeface="Calibri" panose="020F0502020204030204" pitchFamily="34" charset="0"/>
              </a:rPr>
              <a:t> </a:t>
            </a:r>
            <a:r>
              <a:rPr lang="ru-RU" sz="2933" dirty="0">
                <a:latin typeface="Calibri" panose="020F0502020204030204" pitchFamily="34" charset="0"/>
              </a:rPr>
              <a:t>ректифицированных, ровных плит</a:t>
            </a:r>
            <a:endParaRPr lang="en-US" sz="2933" dirty="0">
              <a:latin typeface="Calibri" panose="020F0502020204030204" pitchFamily="34" charset="0"/>
            </a:endParaRP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ru-RU" sz="2933" dirty="0">
                <a:latin typeface="Calibri" panose="020F0502020204030204" pitchFamily="34" charset="0"/>
              </a:rPr>
              <a:t>Количество артикулов насчитывает более 50 позиций</a:t>
            </a:r>
            <a:r>
              <a:rPr lang="en-US" sz="2933" dirty="0">
                <a:latin typeface="Calibri" panose="020F0502020204030204" pitchFamily="34" charset="0"/>
              </a:rPr>
              <a:t> </a:t>
            </a:r>
            <a:r>
              <a:rPr lang="ru-RU" sz="2933" dirty="0">
                <a:latin typeface="Calibri" panose="020F0502020204030204" pitchFamily="34" charset="0"/>
              </a:rPr>
              <a:t>в итальянских коллекциях и </a:t>
            </a:r>
            <a:r>
              <a:rPr lang="en-US" sz="2933" dirty="0">
                <a:latin typeface="Calibri" panose="020F0502020204030204" pitchFamily="34" charset="0"/>
              </a:rPr>
              <a:t>6</a:t>
            </a:r>
            <a:r>
              <a:rPr lang="ru-RU" sz="2933" dirty="0">
                <a:latin typeface="Calibri" panose="020F0502020204030204" pitchFamily="34" charset="0"/>
              </a:rPr>
              <a:t> коллекций, </a:t>
            </a:r>
            <a:r>
              <a:rPr lang="en-US" sz="2933" dirty="0">
                <a:latin typeface="Calibri" panose="020F0502020204030204" pitchFamily="34" charset="0"/>
              </a:rPr>
              <a:t>13</a:t>
            </a:r>
            <a:r>
              <a:rPr lang="ru-RU" sz="2933" dirty="0">
                <a:latin typeface="Calibri" panose="020F0502020204030204" pitchFamily="34" charset="0"/>
              </a:rPr>
              <a:t> цветов российского производства.</a:t>
            </a:r>
            <a:endParaRPr lang="en-US" sz="2933" dirty="0">
              <a:latin typeface="Calibri" panose="020F0502020204030204" pitchFamily="34" charset="0"/>
            </a:endParaRPr>
          </a:p>
          <a:p>
            <a:pPr marL="457189" indent="-457189">
              <a:buFont typeface="Arial" panose="020B0604020202020204" pitchFamily="34" charset="0"/>
              <a:buChar char="•"/>
            </a:pPr>
            <a:endParaRPr lang="en-US" sz="2933" dirty="0">
              <a:latin typeface="Calibri" panose="020F0502020204030204" pitchFamily="34" charset="0"/>
            </a:endParaRPr>
          </a:p>
        </p:txBody>
      </p:sp>
      <p:sp>
        <p:nvSpPr>
          <p:cNvPr id="4" name="CasellaDiTesto 10"/>
          <p:cNvSpPr txBox="1">
            <a:spLocks noChangeArrowheads="1"/>
          </p:cNvSpPr>
          <p:nvPr/>
        </p:nvSpPr>
        <p:spPr bwMode="auto">
          <a:xfrm>
            <a:off x="0" y="67734"/>
            <a:ext cx="8976784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marL="16933"/>
            <a:r>
              <a:rPr lang="ru-RU" sz="2667" b="1" dirty="0">
                <a:solidFill>
                  <a:schemeClr val="bg1"/>
                </a:solidFill>
                <a:latin typeface="Helvetica"/>
                <a:cs typeface="Helvetica"/>
              </a:rPr>
              <a:t>Преимущества 20-мм материала</a:t>
            </a:r>
            <a:endParaRPr lang="en-GB" sz="2667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015789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4D282C98-16F4-4019-A00B-007D123413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4876298"/>
              </p:ext>
            </p:extLst>
          </p:nvPr>
        </p:nvGraphicFramePr>
        <p:xfrm>
          <a:off x="44245" y="844062"/>
          <a:ext cx="12123174" cy="5897766"/>
        </p:xfrm>
        <a:graphic>
          <a:graphicData uri="http://schemas.openxmlformats.org/drawingml/2006/table">
            <a:tbl>
              <a:tblPr/>
              <a:tblGrid>
                <a:gridCol w="2661845">
                  <a:extLst>
                    <a:ext uri="{9D8B030D-6E8A-4147-A177-3AD203B41FA5}">
                      <a16:colId xmlns:a16="http://schemas.microsoft.com/office/drawing/2014/main" val="2242173763"/>
                    </a:ext>
                  </a:extLst>
                </a:gridCol>
                <a:gridCol w="3075987">
                  <a:extLst>
                    <a:ext uri="{9D8B030D-6E8A-4147-A177-3AD203B41FA5}">
                      <a16:colId xmlns:a16="http://schemas.microsoft.com/office/drawing/2014/main" val="3471342369"/>
                    </a:ext>
                  </a:extLst>
                </a:gridCol>
                <a:gridCol w="3153857">
                  <a:extLst>
                    <a:ext uri="{9D8B030D-6E8A-4147-A177-3AD203B41FA5}">
                      <a16:colId xmlns:a16="http://schemas.microsoft.com/office/drawing/2014/main" val="849897790"/>
                    </a:ext>
                  </a:extLst>
                </a:gridCol>
                <a:gridCol w="3231485">
                  <a:extLst>
                    <a:ext uri="{9D8B030D-6E8A-4147-A177-3AD203B41FA5}">
                      <a16:colId xmlns:a16="http://schemas.microsoft.com/office/drawing/2014/main" val="2401961264"/>
                    </a:ext>
                  </a:extLst>
                </a:gridCol>
              </a:tblGrid>
              <a:tr h="1850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Наименование показателя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Керамический гранит "</a:t>
                      </a: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Atlas Concorde"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Натуральный гранит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Примечания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286076"/>
                  </a:ext>
                </a:extLst>
              </a:tr>
              <a:tr h="1452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Толщина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 мм (без отклонений)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 мм (± 3 мм - ГОСТ 9480-89)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7482029"/>
                  </a:ext>
                </a:extLst>
              </a:tr>
              <a:tr h="1452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Вес 1 м²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 кг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55-60 кг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5395717"/>
                  </a:ext>
                </a:extLst>
              </a:tr>
              <a:tr h="3251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Допуск в размере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 0 мм (материал обрезается на станке и у всех плит один размер с точностью до долей мм)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 2 мм (допуск по ГОСТ 9480-89)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407248"/>
                  </a:ext>
                </a:extLst>
              </a:tr>
              <a:tr h="4597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Водопоглощение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(способность впитывать грязь и прочие субстанции)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≤0,1%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0,2-0,5%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Низкое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водопоглощение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керамогранита "Atlas Concorde" позволяет сохранить начальную текстуру, тональность в процессе длительной эксплуатации 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3711352"/>
                  </a:ext>
                </a:extLst>
              </a:tr>
              <a:tr h="3644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Прочность при сжатии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5000 кг/см²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550 кг/см2 во влажном состоянии и 620 кг/см2 в сухом состоянии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Прочность керамогранита "Atlas Concorde" выше прочности натурального гранита более чем в 8 раз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141001"/>
                  </a:ext>
                </a:extLst>
              </a:tr>
              <a:tr h="1452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Прочность при изгибе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1300 кг/см²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нет данных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0299559"/>
                  </a:ext>
                </a:extLst>
              </a:tr>
              <a:tr h="1962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Разрушающее усилие (EN ISO 10545-4)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1000 кг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нет данных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1352352"/>
                  </a:ext>
                </a:extLst>
              </a:tr>
              <a:tr h="2915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Твёрдость МООСА (способность к появлению царапин)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8973697"/>
                  </a:ext>
                </a:extLst>
              </a:tr>
              <a:tr h="3644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Стойкость к глубокому истиранию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≤ 0,15 г/см2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от 0,47 до 0,59 г/см2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Стойкость к истиранию керамогранита "Atlas Concorde" выше показателя натурального гранита более чем в 3 раза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6536329"/>
                  </a:ext>
                </a:extLst>
              </a:tr>
              <a:tr h="2915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Морозостойкость (испытание при 200 циклах заморозки/разморозки)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Выдерживает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Выдерживает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794605"/>
                  </a:ext>
                </a:extLst>
              </a:tr>
              <a:tr h="5774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Стойкость к образованию пятен (в течение 24 часов плитки подвергаются воздействию различных загрязняющих веществ, а затем смываются водой)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5400842"/>
                  </a:ext>
                </a:extLst>
              </a:tr>
              <a:tr h="2857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Химическая стойкость к кислотам (EN ISO 10545-13)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ULA (</a:t>
                      </a: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отсутствие видимых эффектов)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нет данных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730454"/>
                  </a:ext>
                </a:extLst>
              </a:tr>
              <a:tr h="2915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Оксидирование (проявление ржавчины, при попадании воды)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невозможно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возможно, при наличии рудных вкраплений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747861"/>
                  </a:ext>
                </a:extLst>
              </a:tr>
              <a:tr h="1962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Наличие скрытых дефектов, микротрещин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Гомогенный материал, отсутствуют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Возможно, так как материал всегда неоднородный.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8586661"/>
                  </a:ext>
                </a:extLst>
              </a:tr>
              <a:tr h="2915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При намокании проявление "ауры" изменение цвета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Невозможно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Сопутствующий эффект, особенно для светлых цветов гранита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801162"/>
                  </a:ext>
                </a:extLst>
              </a:tr>
              <a:tr h="2915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Видимые инородные вкрапления, отличные по цету основного фона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Невозможно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Природный материал, наличие вкраплений, "дотов" иного цвета.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012306"/>
                  </a:ext>
                </a:extLst>
              </a:tr>
              <a:tr h="7232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Изменение цвета, тональности начальной текстуры поверхности в процессе эксплуатации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Невозможно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 следствие физических характеристик материала, натуральный гранит в процессе эксплуатации изменяет тональность/её однородность, в следствии впитывания загрязняющих веществ при намокании.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Первоначальная тональность текстуры керамогранита "Atlas Concorde" сохраняется в процессе длительной эксплуатации </a:t>
                      </a:r>
                    </a:p>
                  </a:txBody>
                  <a:tcPr marL="4519" marR="4519" marT="4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6778461"/>
                  </a:ext>
                </a:extLst>
              </a:tr>
            </a:tbl>
          </a:graphicData>
        </a:graphic>
      </p:graphicFrame>
      <p:sp>
        <p:nvSpPr>
          <p:cNvPr id="6" name="CasellaDiTesto 10">
            <a:extLst>
              <a:ext uri="{FF2B5EF4-FFF2-40B4-BE49-F238E27FC236}">
                <a16:creationId xmlns:a16="http://schemas.microsoft.com/office/drawing/2014/main" id="{8982EE90-3B01-4101-A89E-B7B8DBA5E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7734"/>
            <a:ext cx="12192000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marL="16933"/>
            <a:r>
              <a:rPr lang="ru-RU" sz="2667" b="1" dirty="0">
                <a:solidFill>
                  <a:schemeClr val="bg1"/>
                </a:solidFill>
                <a:latin typeface="Helvetica"/>
                <a:cs typeface="Helvetica"/>
              </a:rPr>
              <a:t>Преимущества 20-мм материала (сравнение с натуральным гранитом)</a:t>
            </a:r>
            <a:endParaRPr lang="en-GB" sz="2667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22911113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0"/>
          <p:cNvSpPr txBox="1">
            <a:spLocks noChangeArrowheads="1"/>
          </p:cNvSpPr>
          <p:nvPr/>
        </p:nvSpPr>
        <p:spPr bwMode="auto">
          <a:xfrm>
            <a:off x="0" y="67733"/>
            <a:ext cx="89767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marL="16933"/>
            <a:r>
              <a:rPr lang="en-US" sz="2667" b="1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Outdoor design</a:t>
            </a:r>
            <a:r>
              <a:rPr lang="en-US" sz="2800" b="1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Helvetica" pitchFamily="34" charset="0"/>
              </a:rPr>
              <a:t>: </a:t>
            </a:r>
            <a:r>
              <a:rPr lang="ru-RU" sz="2667" b="1" dirty="0">
                <a:solidFill>
                  <a:schemeClr val="bg1"/>
                </a:solidFill>
                <a:latin typeface="Helvetica"/>
                <a:cs typeface="Helvetica"/>
              </a:rPr>
              <a:t>область применения</a:t>
            </a:r>
            <a:endParaRPr lang="en-GB" sz="2667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495743"/>
            <a:ext cx="2056728" cy="1812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729" y="1496608"/>
            <a:ext cx="2094820" cy="181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267" y="1496606"/>
            <a:ext cx="2043212" cy="181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4459" y="1496606"/>
            <a:ext cx="2043212" cy="181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44" y="4011421"/>
            <a:ext cx="2043213" cy="182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411" y="4011421"/>
            <a:ext cx="2043213" cy="182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398" y="4011421"/>
            <a:ext cx="2043213" cy="182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590" y="4011421"/>
            <a:ext cx="2043213" cy="182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0885" y="3312798"/>
            <a:ext cx="2242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Патио, внутренний дворик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67043" y="3312798"/>
            <a:ext cx="2400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Сады, садовые дорожки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6068" y="3312798"/>
            <a:ext cx="2217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Бордюры бассейнов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701247" y="3312798"/>
            <a:ext cx="2092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Пляжи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3046" y="5836262"/>
            <a:ext cx="2081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Балконы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447714" y="5854795"/>
            <a:ext cx="2081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Террасы, эксплуатируемые кровли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56069" y="5854794"/>
            <a:ext cx="2420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Городские пешеходные зоны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660690" y="5836262"/>
            <a:ext cx="24207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Парковки для машин</a:t>
            </a:r>
          </a:p>
        </p:txBody>
      </p:sp>
    </p:spTree>
    <p:extLst>
      <p:ext uri="{BB962C8B-B14F-4D97-AF65-F5344CB8AC3E}">
        <p14:creationId xmlns:p14="http://schemas.microsoft.com/office/powerpoint/2010/main" val="29220659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19" y="1980604"/>
            <a:ext cx="6363732" cy="4298947"/>
          </a:xfrm>
          <a:prstGeom prst="rect">
            <a:avLst/>
          </a:prstGeom>
        </p:spPr>
      </p:pic>
      <p:sp>
        <p:nvSpPr>
          <p:cNvPr id="5" name="Rettangolo 3"/>
          <p:cNvSpPr/>
          <p:nvPr/>
        </p:nvSpPr>
        <p:spPr>
          <a:xfrm>
            <a:off x="143339" y="740701"/>
            <a:ext cx="78728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Calibri" panose="020F0502020204030204" pitchFamily="34" charset="0"/>
              </a:rPr>
              <a:t>Легкий в установке</a:t>
            </a:r>
            <a:endParaRPr lang="en-US" sz="2400" b="1" dirty="0">
              <a:latin typeface="Calibri" panose="020F0502020204030204" pitchFamily="34" charset="0"/>
            </a:endParaRPr>
          </a:p>
          <a:p>
            <a:endParaRPr lang="en-US" sz="1600" b="1" dirty="0">
              <a:latin typeface="Calibri" panose="020F0502020204030204" pitchFamily="34" charset="0"/>
            </a:endParaRPr>
          </a:p>
          <a:p>
            <a:pPr marL="609585" indent="-609585">
              <a:buFont typeface="+mj-lt"/>
              <a:buAutoNum type="arabicPeriod"/>
            </a:pPr>
            <a:r>
              <a:rPr lang="ru-RU" sz="2400" dirty="0">
                <a:latin typeface="Calibri" panose="020F0502020204030204" pitchFamily="34" charset="0"/>
              </a:rPr>
              <a:t>Сухая установка на траву или гравий </a:t>
            </a:r>
            <a:endParaRPr lang="en-US" sz="2400" dirty="0">
              <a:latin typeface="Calibri" panose="020F050202020403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C173D6F-FF6D-47DD-B3AD-FA554F06BF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4"/>
          <a:stretch/>
        </p:blipFill>
        <p:spPr>
          <a:xfrm>
            <a:off x="7595595" y="1988120"/>
            <a:ext cx="3456384" cy="4296131"/>
          </a:xfrm>
          <a:prstGeom prst="rect">
            <a:avLst/>
          </a:prstGeom>
        </p:spPr>
      </p:pic>
      <p:sp>
        <p:nvSpPr>
          <p:cNvPr id="8" name="CasellaDiTesto 10"/>
          <p:cNvSpPr txBox="1">
            <a:spLocks noChangeArrowheads="1"/>
          </p:cNvSpPr>
          <p:nvPr/>
        </p:nvSpPr>
        <p:spPr bwMode="auto">
          <a:xfrm>
            <a:off x="0" y="67734"/>
            <a:ext cx="12010030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marL="16933"/>
            <a:r>
              <a:rPr lang="ru-RU" sz="2667" b="1" dirty="0">
                <a:solidFill>
                  <a:schemeClr val="bg1"/>
                </a:solidFill>
                <a:latin typeface="Helvetica"/>
                <a:cs typeface="Helvetica"/>
              </a:rPr>
              <a:t>Способы укладки материала 20-мм материала</a:t>
            </a:r>
            <a:endParaRPr lang="en-GB" sz="2667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607157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91440" y="876839"/>
            <a:ext cx="119053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Calibri" panose="020F0502020204030204" pitchFamily="34" charset="0"/>
              </a:rPr>
              <a:t>Легкий в установке</a:t>
            </a:r>
          </a:p>
          <a:p>
            <a:endParaRPr lang="en-US" sz="1600" b="1" dirty="0">
              <a:latin typeface="Calibri" panose="020F0502020204030204" pitchFamily="34" charset="0"/>
            </a:endParaRPr>
          </a:p>
          <a:p>
            <a:r>
              <a:rPr lang="ru-RU" sz="2400" dirty="0">
                <a:latin typeface="Calibri" panose="020F0502020204030204" pitchFamily="34" charset="0"/>
              </a:rPr>
              <a:t>2. Традиционная укладка с помощью клея</a:t>
            </a:r>
            <a:endParaRPr lang="en-US" sz="2400" dirty="0">
              <a:latin typeface="Calibri" panose="020F050202020403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21A8B4D-3192-473C-A56A-962CA00AD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26" y="2024971"/>
            <a:ext cx="5376597" cy="427762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12114D3-8910-4711-A7B5-C8409CE70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319" y="2019573"/>
            <a:ext cx="5931408" cy="4283028"/>
          </a:xfrm>
          <a:prstGeom prst="rect">
            <a:avLst/>
          </a:prstGeom>
        </p:spPr>
      </p:pic>
      <p:sp>
        <p:nvSpPr>
          <p:cNvPr id="6" name="CasellaDiTesto 10"/>
          <p:cNvSpPr txBox="1">
            <a:spLocks noChangeArrowheads="1"/>
          </p:cNvSpPr>
          <p:nvPr/>
        </p:nvSpPr>
        <p:spPr bwMode="auto">
          <a:xfrm>
            <a:off x="0" y="67734"/>
            <a:ext cx="12010030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marL="16933"/>
            <a:r>
              <a:rPr lang="ru-RU" sz="2667" b="1" dirty="0">
                <a:solidFill>
                  <a:schemeClr val="bg1"/>
                </a:solidFill>
                <a:latin typeface="Helvetica"/>
                <a:cs typeface="Helvetica"/>
              </a:rPr>
              <a:t>Способы укладки материала 20-мм материала</a:t>
            </a:r>
            <a:endParaRPr lang="en-GB" sz="2667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522015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91440" y="876839"/>
            <a:ext cx="119053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Calibri" panose="020F0502020204030204" pitchFamily="34" charset="0"/>
              </a:rPr>
              <a:t>Легкий в установке</a:t>
            </a:r>
          </a:p>
          <a:p>
            <a:r>
              <a:rPr lang="en-US" sz="2400" dirty="0">
                <a:latin typeface="Calibri" panose="020F0502020204030204" pitchFamily="34" charset="0"/>
              </a:rPr>
              <a:t>3</a:t>
            </a:r>
            <a:r>
              <a:rPr lang="ru-RU" sz="2400" dirty="0">
                <a:latin typeface="Calibri" panose="020F0502020204030204" pitchFamily="34" charset="0"/>
              </a:rPr>
              <a:t>. Установка в качестве фальшпола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ru-RU" sz="2400" dirty="0">
                <a:latin typeface="Calibri" panose="020F0502020204030204" pitchFamily="34" charset="0"/>
              </a:rPr>
              <a:t>на регулируемые опоры </a:t>
            </a:r>
            <a:r>
              <a:rPr lang="en-US" sz="2400" dirty="0">
                <a:latin typeface="Calibri" panose="020F0502020204030204" pitchFamily="34" charset="0"/>
              </a:rPr>
              <a:t>Level </a:t>
            </a:r>
          </a:p>
        </p:txBody>
      </p:sp>
      <p:sp>
        <p:nvSpPr>
          <p:cNvPr id="6" name="CasellaDiTesto 10"/>
          <p:cNvSpPr txBox="1">
            <a:spLocks noChangeArrowheads="1"/>
          </p:cNvSpPr>
          <p:nvPr/>
        </p:nvSpPr>
        <p:spPr bwMode="auto">
          <a:xfrm>
            <a:off x="0" y="67734"/>
            <a:ext cx="8976784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marL="16933"/>
            <a:r>
              <a:rPr lang="ru-RU" sz="2667" b="1" dirty="0">
                <a:solidFill>
                  <a:schemeClr val="bg1"/>
                </a:solidFill>
                <a:latin typeface="Helvetica"/>
                <a:cs typeface="Helvetica"/>
              </a:rPr>
              <a:t>Опоры </a:t>
            </a:r>
            <a:r>
              <a:rPr lang="en-US" sz="2667" b="1" dirty="0">
                <a:solidFill>
                  <a:schemeClr val="bg1"/>
                </a:solidFill>
                <a:latin typeface="Helvetica"/>
                <a:cs typeface="Helvetica"/>
              </a:rPr>
              <a:t>Level</a:t>
            </a:r>
            <a:endParaRPr lang="en-GB" sz="2667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7ADAE2-53E8-8245-90F7-CA3C868584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0933">
            <a:off x="318795" y="2130810"/>
            <a:ext cx="2217738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7369281-31D0-B44B-9F84-146FCAF001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795" y="3069243"/>
            <a:ext cx="1752600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55D95D1-BE7D-C845-A9A3-D91D0BDE8B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344" y="2548103"/>
            <a:ext cx="1628775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664165-AD22-7940-A6F0-29253B9964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731" y="1766759"/>
            <a:ext cx="2055813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Изображение 2" descr="Снимок экрана 2016-11-18 в 14.45.49.png">
            <a:extLst>
              <a:ext uri="{FF2B5EF4-FFF2-40B4-BE49-F238E27FC236}">
                <a16:creationId xmlns:a16="http://schemas.microsoft.com/office/drawing/2014/main" id="{7EA72737-4310-1843-8657-5BFFAA2C77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251" y="1762542"/>
            <a:ext cx="1830387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948335-D30C-8F48-8AC4-D1638DE73F27}"/>
              </a:ext>
            </a:extLst>
          </p:cNvPr>
          <p:cNvSpPr txBox="1"/>
          <p:nvPr/>
        </p:nvSpPr>
        <p:spPr>
          <a:xfrm>
            <a:off x="78485" y="1645042"/>
            <a:ext cx="99164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dirty="0"/>
              <a:t>Опоры </a:t>
            </a:r>
            <a:r>
              <a:rPr lang="en-US" altLang="ru-RU" b="1" dirty="0"/>
              <a:t>Level</a:t>
            </a:r>
            <a:r>
              <a:rPr lang="en-US" altLang="ru-RU" dirty="0"/>
              <a:t> </a:t>
            </a:r>
            <a:r>
              <a:rPr lang="ru-RU" altLang="ru-RU" dirty="0"/>
              <a:t>выполнены из полипропилена – термостойкого плотного материала, не подвержены </a:t>
            </a:r>
            <a:endParaRPr lang="en-US" altLang="ru-RU" dirty="0"/>
          </a:p>
          <a:p>
            <a:r>
              <a:rPr lang="ru-RU" altLang="ru-RU" dirty="0"/>
              <a:t>коррозийному растрескиванию и воздействию агрессивной окружающей среды. </a:t>
            </a:r>
          </a:p>
          <a:p>
            <a:endParaRPr lang="ru-RU" dirty="0"/>
          </a:p>
        </p:txBody>
      </p:sp>
      <p:pic>
        <p:nvPicPr>
          <p:cNvPr id="14" name="Изображение 7" descr="Снимок экрана 2018-01-15 в 22.38.02.png">
            <a:extLst>
              <a:ext uri="{FF2B5EF4-FFF2-40B4-BE49-F238E27FC236}">
                <a16:creationId xmlns:a16="http://schemas.microsoft.com/office/drawing/2014/main" id="{7082446E-C7AF-42F1-BDBD-499F1E5CD9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075" y="4268534"/>
            <a:ext cx="3634163" cy="2591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Изображение 9" descr="Снимок экрана 2018-01-15 в 22.38.11.png">
            <a:extLst>
              <a:ext uri="{FF2B5EF4-FFF2-40B4-BE49-F238E27FC236}">
                <a16:creationId xmlns:a16="http://schemas.microsoft.com/office/drawing/2014/main" id="{671D7F8B-4ACE-4D1E-BB90-A40120C68A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595" y="4464650"/>
            <a:ext cx="4691963" cy="2389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261159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7503</TotalTime>
  <Words>905</Words>
  <Application>Microsoft Office PowerPoint</Application>
  <PresentationFormat>Широкоэкранный</PresentationFormat>
  <Paragraphs>178</Paragraphs>
  <Slides>21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Corbel</vt:lpstr>
      <vt:lpstr>Helvetica</vt:lpstr>
      <vt:lpstr>Times New Roman</vt:lpstr>
      <vt:lpstr>Tema di Office</vt:lpstr>
      <vt:lpstr>Специальное оформление</vt:lpstr>
      <vt:lpstr>1_Специальное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 Соколов</dc:creator>
  <cp:lastModifiedBy> </cp:lastModifiedBy>
  <cp:revision>43</cp:revision>
  <dcterms:created xsi:type="dcterms:W3CDTF">2019-03-14T10:56:30Z</dcterms:created>
  <dcterms:modified xsi:type="dcterms:W3CDTF">2020-08-27T15:00:24Z</dcterms:modified>
</cp:coreProperties>
</file>