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</p:sldMasterIdLst>
  <p:notesMasterIdLst>
    <p:notesMasterId r:id="rId12"/>
  </p:notesMasterIdLst>
  <p:sldIdLst>
    <p:sldId id="478" r:id="rId7"/>
    <p:sldId id="501" r:id="rId8"/>
    <p:sldId id="503" r:id="rId9"/>
    <p:sldId id="539" r:id="rId10"/>
    <p:sldId id="533" r:id="rId11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49"/>
    <a:srgbClr val="7F7F7F"/>
    <a:srgbClr val="E7303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5742" autoAdjust="0"/>
  </p:normalViewPr>
  <p:slideViewPr>
    <p:cSldViewPr snapToGrid="0">
      <p:cViewPr varScale="1">
        <p:scale>
          <a:sx n="69" d="100"/>
          <a:sy n="69" d="100"/>
        </p:scale>
        <p:origin x="60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D1047-12CE-4CDE-810D-AB6FE2DAF4B0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D022C-3E48-44E6-937F-0C93C8749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44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690EC-3E6F-494E-B1BB-402351B3AE8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8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35436" y="2074863"/>
            <a:ext cx="473256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35436" y="4554538"/>
            <a:ext cx="473256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6538-A262-4E98-A887-24938750043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979" y="1022972"/>
            <a:ext cx="4403794" cy="440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8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6538-A262-4E98-A887-249387500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82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6538-A262-4E98-A887-249387500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99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491C-4A74-492B-B389-A1FA5F08FE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C433-6C7F-4CEE-AC26-B4B95F185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5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491C-4A74-492B-B389-A1FA5F08FE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C433-6C7F-4CEE-AC26-B4B95F185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96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491C-4A74-492B-B389-A1FA5F08FE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C433-6C7F-4CEE-AC26-B4B95F185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41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491C-4A74-492B-B389-A1FA5F08FE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C433-6C7F-4CEE-AC26-B4B95F185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48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491C-4A74-492B-B389-A1FA5F08FE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C433-6C7F-4CEE-AC26-B4B95F185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45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491C-4A74-492B-B389-A1FA5F08FE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C433-6C7F-4CEE-AC26-B4B95F185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56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491C-4A74-492B-B389-A1FA5F08FE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C433-6C7F-4CEE-AC26-B4B95F185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16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491C-4A74-492B-B389-A1FA5F08FE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C433-6C7F-4CEE-AC26-B4B95F185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8028" y="2065564"/>
            <a:ext cx="8895771" cy="421753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6538-A262-4E98-A887-249387500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6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491C-4A74-492B-B389-A1FA5F08FE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C433-6C7F-4CEE-AC26-B4B95F185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1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491C-4A74-492B-B389-A1FA5F08FE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C433-6C7F-4CEE-AC26-B4B95F185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01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491C-4A74-492B-B389-A1FA5F08FE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C433-6C7F-4CEE-AC26-B4B95F185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300" y="1709738"/>
            <a:ext cx="89471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00300" y="4589463"/>
            <a:ext cx="89471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6538-A262-4E98-A887-249387500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2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8030" y="365125"/>
            <a:ext cx="915974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4981" y="2049235"/>
            <a:ext cx="5480950" cy="41277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4668" y="2049235"/>
            <a:ext cx="5363107" cy="41277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6538-A262-4E98-A887-249387500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60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9285" y="365125"/>
            <a:ext cx="920115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514" y="2056718"/>
            <a:ext cx="547506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514" y="2880630"/>
            <a:ext cx="5475061" cy="3475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2056718"/>
            <a:ext cx="547823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880630"/>
            <a:ext cx="5478236" cy="3475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6538-A262-4E98-A887-249387500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58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6538-A262-4E98-A887-249387500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5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0935D1-CBB3-4514-8A5C-FD2E88F8243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6538-A262-4E98-A887-249387500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2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544" y="2130879"/>
            <a:ext cx="4347482" cy="100420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4544" y="3216729"/>
            <a:ext cx="4347482" cy="26522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6538-A262-4E98-A887-249387500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12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214" y="2098220"/>
            <a:ext cx="4363811" cy="115116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8214" y="3273878"/>
            <a:ext cx="4363811" cy="25951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6538-A262-4E98-A887-249387500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39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" y="2661558"/>
            <a:ext cx="12186071" cy="41964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8029" y="365125"/>
            <a:ext cx="92332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58029" y="2206173"/>
            <a:ext cx="9233228" cy="3970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76538-A262-4E98-A887-24938750043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55" y="240562"/>
            <a:ext cx="1725049" cy="172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6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400" kern="1200" dirty="0">
          <a:solidFill>
            <a:schemeClr val="accent6">
              <a:lumMod val="7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1491C-4A74-492B-B389-A1FA5F08FE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0C433-6C7F-4CEE-AC26-B4B95F185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2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4107" y="390293"/>
            <a:ext cx="1449659" cy="136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650" y="390293"/>
            <a:ext cx="5663228" cy="566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7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osnovit.ru/upload/resize_cache/iblock/412/1200_1200_15dff30f46ccc297e8fcc0b188b9e73f4/img_1170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" b="17944"/>
          <a:stretch/>
        </p:blipFill>
        <p:spPr bwMode="auto">
          <a:xfrm>
            <a:off x="2870521" y="1118900"/>
            <a:ext cx="9282642" cy="573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/>
          <p:cNvSpPr/>
          <p:nvPr/>
        </p:nvSpPr>
        <p:spPr>
          <a:xfrm flipH="1">
            <a:off x="2870522" y="5350368"/>
            <a:ext cx="9321478" cy="1507631"/>
          </a:xfrm>
          <a:prstGeom prst="rtTriangle">
            <a:avLst/>
          </a:prstGeom>
          <a:solidFill>
            <a:srgbClr val="006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70522" y="525293"/>
            <a:ext cx="9321478" cy="6906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" y="362448"/>
            <a:ext cx="2261590" cy="1061236"/>
          </a:xfrm>
          <a:prstGeom prst="rect">
            <a:avLst/>
          </a:prstGeom>
        </p:spPr>
      </p:pic>
      <p:sp>
        <p:nvSpPr>
          <p:cNvPr id="10" name="Подзаголовок 7"/>
          <p:cNvSpPr txBox="1">
            <a:spLocks/>
          </p:cNvSpPr>
          <p:nvPr/>
        </p:nvSpPr>
        <p:spPr>
          <a:xfrm>
            <a:off x="2870521" y="599817"/>
            <a:ext cx="8271165" cy="496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-2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ro " panose="02000000000000000000" pitchFamily="50" charset="0"/>
                <a:ea typeface="+mn-ea"/>
                <a:cs typeface="+mn-cs"/>
              </a:rPr>
              <a:t>АССОРТИМЕНТ </a:t>
            </a:r>
            <a:r>
              <a:rPr lang="ru-RU" sz="3200" b="1" spc="-200" dirty="0" smtClean="0">
                <a:solidFill>
                  <a:prstClr val="white"/>
                </a:solidFill>
                <a:latin typeface="Intro " panose="02000000000000000000" pitchFamily="50" charset="0"/>
              </a:rPr>
              <a:t>ЦВЕТНЫХ </a:t>
            </a:r>
            <a:r>
              <a:rPr kumimoji="0" lang="ru-RU" sz="3200" b="1" i="0" u="none" strike="noStrike" kern="1200" cap="none" spc="-2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ro " panose="02000000000000000000" pitchFamily="50" charset="0"/>
                <a:ea typeface="+mn-ea"/>
                <a:cs typeface="+mn-cs"/>
              </a:rPr>
              <a:t>КЛАДОЧНЫХ </a:t>
            </a:r>
            <a:r>
              <a:rPr kumimoji="0" lang="ru-RU" sz="3200" b="1" i="0" u="none" strike="noStrike" kern="1200" cap="none" spc="-2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ro " panose="02000000000000000000" pitchFamily="50" charset="0"/>
                <a:ea typeface="+mn-ea"/>
                <a:cs typeface="+mn-cs"/>
              </a:rPr>
              <a:t>РАСТВОРОВ</a:t>
            </a:r>
            <a:endParaRPr kumimoji="0" lang="ru-RU" sz="3200" b="1" i="0" u="none" strike="noStrike" kern="1200" cap="none" spc="-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ro " panose="02000000000000000000" pitchFamily="50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02760"/>
            <a:ext cx="292424" cy="6906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94" y="1423684"/>
            <a:ext cx="2227840" cy="523276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3509" y="1809565"/>
            <a:ext cx="2610413" cy="473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26" y="1809565"/>
            <a:ext cx="2610413" cy="473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6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/>
          <p:cNvSpPr/>
          <p:nvPr/>
        </p:nvSpPr>
        <p:spPr>
          <a:xfrm flipH="1">
            <a:off x="2870522" y="5350368"/>
            <a:ext cx="9321478" cy="1507631"/>
          </a:xfrm>
          <a:prstGeom prst="rtTriangle">
            <a:avLst/>
          </a:prstGeom>
          <a:solidFill>
            <a:srgbClr val="006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70522" y="525293"/>
            <a:ext cx="9321478" cy="6906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" y="362448"/>
            <a:ext cx="2261590" cy="1061236"/>
          </a:xfrm>
          <a:prstGeom prst="rect">
            <a:avLst/>
          </a:prstGeom>
        </p:spPr>
      </p:pic>
      <p:sp>
        <p:nvSpPr>
          <p:cNvPr id="10" name="Подзаголовок 7"/>
          <p:cNvSpPr txBox="1">
            <a:spLocks/>
          </p:cNvSpPr>
          <p:nvPr/>
        </p:nvSpPr>
        <p:spPr>
          <a:xfrm>
            <a:off x="797951" y="633856"/>
            <a:ext cx="11000509" cy="496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b="1" dirty="0">
                <a:solidFill>
                  <a:schemeClr val="bg1"/>
                </a:solidFill>
              </a:rPr>
              <a:t>ПРЕИМУЩЕСТВА ЦВЕТНЫХ КЛАДОЧНЫХ РАСТВОРОВ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02760"/>
            <a:ext cx="292424" cy="6906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219201" y="1520741"/>
            <a:ext cx="1334649" cy="902490"/>
          </a:xfrm>
          <a:prstGeom prst="roundRect">
            <a:avLst>
              <a:gd name="adj" fmla="val 10000"/>
            </a:avLst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Скругленный прямоугольник 29"/>
          <p:cNvSpPr/>
          <p:nvPr/>
        </p:nvSpPr>
        <p:spPr>
          <a:xfrm>
            <a:off x="1219199" y="2627432"/>
            <a:ext cx="1334650" cy="902490"/>
          </a:xfrm>
          <a:prstGeom prst="roundRect">
            <a:avLst>
              <a:gd name="adj" fmla="val 10000"/>
            </a:avLst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274564"/>
              <a:satOff val="-1406"/>
              <a:lumOff val="-23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Скругленный прямоугольник 30"/>
          <p:cNvSpPr/>
          <p:nvPr/>
        </p:nvSpPr>
        <p:spPr>
          <a:xfrm>
            <a:off x="1219200" y="3636056"/>
            <a:ext cx="1334649" cy="902490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6549128"/>
              <a:satOff val="-2812"/>
              <a:lumOff val="-460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Скругленный прямоугольник 31"/>
          <p:cNvSpPr/>
          <p:nvPr/>
        </p:nvSpPr>
        <p:spPr>
          <a:xfrm>
            <a:off x="1187248" y="5707153"/>
            <a:ext cx="1334649" cy="902490"/>
          </a:xfrm>
          <a:prstGeom prst="roundRect">
            <a:avLst>
              <a:gd name="adj" fmla="val 10000"/>
            </a:avLst>
          </a:prstGeom>
          <a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3098256"/>
              <a:satOff val="-5624"/>
              <a:lumOff val="-920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Заголовок 5"/>
          <p:cNvSpPr txBox="1">
            <a:spLocks/>
          </p:cNvSpPr>
          <p:nvPr/>
        </p:nvSpPr>
        <p:spPr bwMode="auto">
          <a:xfrm>
            <a:off x="2608669" y="1563871"/>
            <a:ext cx="4737671" cy="370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75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5pPr>
            <a:lvl6pPr marL="25716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6pPr>
            <a:lvl7pPr marL="514337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7pPr>
            <a:lvl8pPr marL="77150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8pPr>
            <a:lvl9pPr marL="102867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Широкая цветовая гамма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22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цветов</a:t>
            </a:r>
          </a:p>
        </p:txBody>
      </p:sp>
      <p:sp>
        <p:nvSpPr>
          <p:cNvPr id="34" name="Заголовок 5"/>
          <p:cNvSpPr txBox="1">
            <a:spLocks/>
          </p:cNvSpPr>
          <p:nvPr/>
        </p:nvSpPr>
        <p:spPr bwMode="auto">
          <a:xfrm>
            <a:off x="2593813" y="2621181"/>
            <a:ext cx="4752527" cy="4908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75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5pPr>
            <a:lvl6pPr marL="25716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6pPr>
            <a:lvl7pPr marL="514337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7pPr>
            <a:lvl8pPr marL="77150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8pPr>
            <a:lvl9pPr marL="102867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Максимальная светостойкость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(пигмент Байферрокс 8 балов из 8 по шкале BWS</a:t>
            </a:r>
          </a:p>
        </p:txBody>
      </p:sp>
      <p:sp>
        <p:nvSpPr>
          <p:cNvPr id="35" name="Заголовок 5"/>
          <p:cNvSpPr txBox="1">
            <a:spLocks/>
          </p:cNvSpPr>
          <p:nvPr/>
        </p:nvSpPr>
        <p:spPr bwMode="auto">
          <a:xfrm>
            <a:off x="2593814" y="3097927"/>
            <a:ext cx="4752526" cy="428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75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5pPr>
            <a:lvl6pPr marL="25716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6pPr>
            <a:lvl7pPr marL="514337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7pPr>
            <a:lvl8pPr marL="77150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8pPr>
            <a:lvl9pPr marL="102867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Цветостойкость раствора в процессе эксплуатации </a:t>
            </a:r>
          </a:p>
        </p:txBody>
      </p:sp>
      <p:sp>
        <p:nvSpPr>
          <p:cNvPr id="36" name="Заголовок 5"/>
          <p:cNvSpPr txBox="1">
            <a:spLocks/>
          </p:cNvSpPr>
          <p:nvPr/>
        </p:nvSpPr>
        <p:spPr bwMode="auto">
          <a:xfrm>
            <a:off x="2601813" y="3660475"/>
            <a:ext cx="4744527" cy="4908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75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5pPr>
            <a:lvl6pPr marL="25716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6pPr>
            <a:lvl7pPr marL="514337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7pPr>
            <a:lvl8pPr marL="77150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8pPr>
            <a:lvl9pPr marL="102867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Минимальное содержание щелочей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И </a:t>
            </a:r>
            <a:r>
              <a:rPr lang="ru-RU" sz="14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солей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в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растворе</a:t>
            </a:r>
          </a:p>
        </p:txBody>
      </p:sp>
      <p:sp>
        <p:nvSpPr>
          <p:cNvPr id="37" name="Заголовок 5"/>
          <p:cNvSpPr txBox="1">
            <a:spLocks/>
          </p:cNvSpPr>
          <p:nvPr/>
        </p:nvSpPr>
        <p:spPr bwMode="auto">
          <a:xfrm>
            <a:off x="2615541" y="4132355"/>
            <a:ext cx="4730799" cy="376350"/>
          </a:xfrm>
          <a:prstGeom prst="rect">
            <a:avLst/>
          </a:prstGeom>
          <a:solidFill>
            <a:srgbClr val="CAE8A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75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5pPr>
            <a:lvl6pPr marL="25716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6pPr>
            <a:lvl7pPr marL="514337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7pPr>
            <a:lvl8pPr marL="77150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8pPr>
            <a:lvl9pPr marL="102867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Отсутствие высолообразования</a:t>
            </a:r>
          </a:p>
        </p:txBody>
      </p:sp>
      <p:sp>
        <p:nvSpPr>
          <p:cNvPr id="38" name="Заголовок 5"/>
          <p:cNvSpPr txBox="1">
            <a:spLocks/>
          </p:cNvSpPr>
          <p:nvPr/>
        </p:nvSpPr>
        <p:spPr bwMode="auto">
          <a:xfrm>
            <a:off x="2580153" y="4686336"/>
            <a:ext cx="4766187" cy="493898"/>
          </a:xfrm>
          <a:prstGeom prst="rect">
            <a:avLst/>
          </a:prstGeom>
          <a:solidFill>
            <a:srgbClr val="A365D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75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5pPr>
            <a:lvl6pPr marL="25716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6pPr>
            <a:lvl7pPr marL="514337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7pPr>
            <a:lvl8pPr marL="77150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8pPr>
            <a:lvl9pPr marL="102867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Гарантированная марочная прочность и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 адгезия к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кирпичу, морозостойкость 100 циклов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9" name="Заголовок 5"/>
          <p:cNvSpPr txBox="1">
            <a:spLocks/>
          </p:cNvSpPr>
          <p:nvPr/>
        </p:nvSpPr>
        <p:spPr bwMode="auto">
          <a:xfrm>
            <a:off x="2568669" y="5173055"/>
            <a:ext cx="4777671" cy="411024"/>
          </a:xfrm>
          <a:prstGeom prst="rect">
            <a:avLst/>
          </a:prstGeom>
          <a:solidFill>
            <a:srgbClr val="C8A5E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75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5pPr>
            <a:lvl6pPr marL="25716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6pPr>
            <a:lvl7pPr marL="514337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7pPr>
            <a:lvl8pPr marL="77150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8pPr>
            <a:lvl9pPr marL="102867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Долговечность кладочной облицовки</a:t>
            </a:r>
          </a:p>
        </p:txBody>
      </p:sp>
      <p:sp>
        <p:nvSpPr>
          <p:cNvPr id="40" name="Заголовок 5"/>
          <p:cNvSpPr txBox="1">
            <a:spLocks/>
          </p:cNvSpPr>
          <p:nvPr/>
        </p:nvSpPr>
        <p:spPr bwMode="auto">
          <a:xfrm>
            <a:off x="2534595" y="5737903"/>
            <a:ext cx="4811745" cy="493898"/>
          </a:xfrm>
          <a:prstGeom prst="rect">
            <a:avLst/>
          </a:prstGeom>
          <a:solidFill>
            <a:srgbClr val="B0B41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75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5pPr>
            <a:lvl6pPr marL="25716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6pPr>
            <a:lvl7pPr marL="514337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7pPr>
            <a:lvl8pPr marL="77150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8pPr>
            <a:lvl9pPr marL="102867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Двойной контроль цвета: визуальный и прибор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(X-RITE)</a:t>
            </a:r>
          </a:p>
        </p:txBody>
      </p:sp>
      <p:sp>
        <p:nvSpPr>
          <p:cNvPr id="41" name="Заголовок 5"/>
          <p:cNvSpPr txBox="1">
            <a:spLocks/>
          </p:cNvSpPr>
          <p:nvPr/>
        </p:nvSpPr>
        <p:spPr bwMode="auto">
          <a:xfrm>
            <a:off x="2534593" y="6231801"/>
            <a:ext cx="4811746" cy="411024"/>
          </a:xfrm>
          <a:prstGeom prst="rect">
            <a:avLst/>
          </a:prstGeom>
          <a:solidFill>
            <a:srgbClr val="CDD99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75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5pPr>
            <a:lvl6pPr marL="25716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6pPr>
            <a:lvl7pPr marL="514337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7pPr>
            <a:lvl8pPr marL="77150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8pPr>
            <a:lvl9pPr marL="102867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Стабильность цвета от партии к партии</a:t>
            </a:r>
          </a:p>
        </p:txBody>
      </p:sp>
      <p:pic>
        <p:nvPicPr>
          <p:cNvPr id="42" name="Picture 2" descr="http://oribus.ru/wp-content/uploads/2012/05/%D0%9A%D0%B0%D0%BC%D0%B5%D0%BD%D1%8C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452" y="4644680"/>
            <a:ext cx="1296143" cy="900000"/>
          </a:xfrm>
          <a:prstGeom prst="roundRect">
            <a:avLst/>
          </a:prstGeom>
          <a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xtLst/>
        </p:spPr>
      </p:pic>
      <p:sp>
        <p:nvSpPr>
          <p:cNvPr id="43" name="Заголовок 5"/>
          <p:cNvSpPr txBox="1">
            <a:spLocks/>
          </p:cNvSpPr>
          <p:nvPr/>
        </p:nvSpPr>
        <p:spPr bwMode="auto">
          <a:xfrm>
            <a:off x="2608704" y="1936284"/>
            <a:ext cx="4737636" cy="475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75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Arial" charset="0"/>
              </a:defRPr>
            </a:lvl5pPr>
            <a:lvl6pPr marL="257168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6pPr>
            <a:lvl7pPr marL="514337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7pPr>
            <a:lvl8pPr marL="771506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8pPr>
            <a:lvl9pPr marL="1028675" algn="ctr" rtl="0" eaLnBrk="1" fontAlgn="base" hangingPunct="1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Оттенки грязных тонов.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Серая палитра.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Голубой, желто-зеленый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, светло-бежевый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4" name="Рисунок 43"/>
          <p:cNvPicPr/>
          <p:nvPr/>
        </p:nvPicPr>
        <p:blipFill>
          <a:blip r:embed="rId10"/>
          <a:stretch>
            <a:fillRect/>
          </a:stretch>
        </p:blipFill>
        <p:spPr>
          <a:xfrm>
            <a:off x="7538010" y="2574130"/>
            <a:ext cx="3809795" cy="2389531"/>
          </a:xfrm>
          <a:prstGeom prst="rect">
            <a:avLst/>
          </a:prstGeom>
        </p:spPr>
      </p:pic>
      <p:pic>
        <p:nvPicPr>
          <p:cNvPr id="45" name="Рисунок 44"/>
          <p:cNvPicPr/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9251" t="38827" r="4908" b="35914"/>
          <a:stretch/>
        </p:blipFill>
        <p:spPr>
          <a:xfrm>
            <a:off x="10946640" y="3768895"/>
            <a:ext cx="1172639" cy="1172639"/>
          </a:xfrm>
          <a:prstGeom prst="ellipse">
            <a:avLst/>
          </a:prstGeom>
          <a:ln w="57150">
            <a:solidFill>
              <a:schemeClr val="bg1"/>
            </a:solidFill>
          </a:ln>
          <a:effectLst/>
        </p:spPr>
      </p:pic>
      <p:pic>
        <p:nvPicPr>
          <p:cNvPr id="46" name="Рисунок 45"/>
          <p:cNvPicPr/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6208" t="15587" r="67951" b="59154"/>
          <a:stretch/>
        </p:blipFill>
        <p:spPr>
          <a:xfrm>
            <a:off x="7698194" y="1890738"/>
            <a:ext cx="1172639" cy="1172639"/>
          </a:xfrm>
          <a:prstGeom prst="ellipse">
            <a:avLst/>
          </a:prstGeom>
          <a:ln w="57150">
            <a:solidFill>
              <a:schemeClr val="bg1"/>
            </a:solidFill>
          </a:ln>
          <a:effectLst/>
        </p:spPr>
      </p:pic>
      <p:sp>
        <p:nvSpPr>
          <p:cNvPr id="47" name="Прямоугольник 46"/>
          <p:cNvSpPr/>
          <p:nvPr/>
        </p:nvSpPr>
        <p:spPr>
          <a:xfrm>
            <a:off x="8810675" y="1699722"/>
            <a:ext cx="2552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ПОЛИ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фракционный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Песок – 4 фракции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8" name="Picture 17" descr="C:\Users\Денис\Desktop\Штукатурки для сайта\Новая папка\Галка = крест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7005" y="1736641"/>
            <a:ext cx="489032" cy="3839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7553003" y="5027202"/>
            <a:ext cx="4444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МОНО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фракционный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песок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Picture 17" descr="C:\Users\Денис\Desktop\Штукатурки для сайта\Новая папка\Галка = крест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37506" y="4484816"/>
            <a:ext cx="418267" cy="4030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86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70522" y="525293"/>
            <a:ext cx="9321478" cy="6906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" y="362448"/>
            <a:ext cx="2261590" cy="106123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502760"/>
            <a:ext cx="292424" cy="6906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4973" y="553480"/>
            <a:ext cx="904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ЗИМА – ВРЕМЯ «ЗИМНЕЙ СЕРИИ» ОСНОВИТ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1364" y="1528600"/>
            <a:ext cx="6566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Цветные кладочные растворы </a:t>
            </a:r>
          </a:p>
          <a:p>
            <a:r>
              <a:rPr lang="ru-RU" sz="2400" b="1" dirty="0" smtClean="0"/>
              <a:t>для возведения стен и конструкций из кирпича с нормальным и высоким водопоглощением – для работы при температуре до -10°С</a:t>
            </a:r>
            <a:r>
              <a:rPr lang="ru-RU" sz="2400" b="1" dirty="0"/>
              <a:t>.</a:t>
            </a:r>
            <a:endParaRPr lang="en-US" sz="24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376055" y="6088559"/>
            <a:ext cx="6605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ВСЕ ЦВЕТА ЛЕТА - ЗИМОЙ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https://www.osnovit.ru/upload/iblock/762/zimniy_kladochnyy_rastvor_belyy_dlya_oblitsovochnogo_kirpicha_osnovit_brikform_ms11_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66" y="2480431"/>
            <a:ext cx="2282824" cy="414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www.osnovit.ru/upload/iblock/2e8/zimniy_kladochnyy_rastvor_belyy_dlya_oblitsovochnogo_kirpicha_osnovit_brikform_ms11_1_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356" y="2425409"/>
            <a:ext cx="2343440" cy="425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31002" y="1546788"/>
            <a:ext cx="3504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БРИКФОРМ МС11 </a:t>
            </a:r>
            <a:r>
              <a:rPr lang="en-US" sz="2400" b="1" dirty="0"/>
              <a:t>F</a:t>
            </a:r>
            <a:endParaRPr lang="ru-RU" sz="2400" b="1" dirty="0"/>
          </a:p>
          <a:p>
            <a:r>
              <a:rPr lang="ru-RU" sz="2400" b="1" dirty="0"/>
              <a:t>БРИЙФОРМ МС11/1 </a:t>
            </a:r>
            <a:r>
              <a:rPr lang="en-US" sz="2400" b="1" dirty="0"/>
              <a:t>F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51364" y="3324246"/>
            <a:ext cx="64418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</a:rPr>
              <a:t>22 цвета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Стойкий пигмент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Специальный «зимний» полимер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Противоморозная добавка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Оптимальное открытое время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Идеальный гранулометрический состав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Оптимальная жизнеспособность</a:t>
            </a:r>
          </a:p>
        </p:txBody>
      </p:sp>
    </p:spTree>
    <p:extLst>
      <p:ext uri="{BB962C8B-B14F-4D97-AF65-F5344CB8AC3E}">
        <p14:creationId xmlns:p14="http://schemas.microsoft.com/office/powerpoint/2010/main" val="2263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70522" y="525293"/>
            <a:ext cx="9321478" cy="6906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" y="362448"/>
            <a:ext cx="2261590" cy="106123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502760"/>
            <a:ext cx="292424" cy="6906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43629" y="2808074"/>
            <a:ext cx="923322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7F7F7F"/>
                </a:solidFill>
              </a:rPr>
              <a:t>22 года </a:t>
            </a:r>
            <a:r>
              <a:rPr lang="ru-RU" dirty="0" smtClean="0">
                <a:solidFill>
                  <a:srgbClr val="7F7F7F"/>
                </a:solidFill>
              </a:rPr>
              <a:t>строим будущее!</a:t>
            </a:r>
            <a:endParaRPr lang="ru-RU" sz="3600" dirty="0">
              <a:solidFill>
                <a:srgbClr val="7F7F7F"/>
              </a:solidFill>
            </a:endParaRPr>
          </a:p>
        </p:txBody>
      </p:sp>
      <p:sp>
        <p:nvSpPr>
          <p:cNvPr id="8" name="Прямоугольный треугольник 7"/>
          <p:cNvSpPr/>
          <p:nvPr/>
        </p:nvSpPr>
        <p:spPr>
          <a:xfrm flipH="1">
            <a:off x="5929746" y="5350368"/>
            <a:ext cx="6262254" cy="1507632"/>
          </a:xfrm>
          <a:prstGeom prst="rtTriangle">
            <a:avLst/>
          </a:prstGeom>
          <a:solidFill>
            <a:srgbClr val="006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6557" y="547094"/>
            <a:ext cx="704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ЦВЕТНЫЕ КЛАДОЧНЫЕ РАСТВОРЫ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9260b53-2c42-48d5-8ef7-f7c397f551b7">PXJ5CE3N2ZNS-143-841</_dlc_DocId>
    <_dlc_DocIdUrl xmlns="59260b53-2c42-48d5-8ef7-f7c397f551b7">
      <Url>http://cedrus/Departments/00000122/_layouts/15/DocIdRedir.aspx?ID=PXJ5CE3N2ZNS-143-841</Url>
      <Description>PXJ5CE3N2ZNS-143-841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7F339945DE23841951E820F15C64159" ma:contentTypeVersion="0" ma:contentTypeDescription="Создание документа." ma:contentTypeScope="" ma:versionID="8712f993f0b90282795caa879e0e94d9">
  <xsd:schema xmlns:xsd="http://www.w3.org/2001/XMLSchema" xmlns:xs="http://www.w3.org/2001/XMLSchema" xmlns:p="http://schemas.microsoft.com/office/2006/metadata/properties" xmlns:ns2="59260b53-2c42-48d5-8ef7-f7c397f551b7" targetNamespace="http://schemas.microsoft.com/office/2006/metadata/properties" ma:root="true" ma:fieldsID="09f41e98be00bf06d76f2a1052afe5df" ns2:_="">
    <xsd:import namespace="59260b53-2c42-48d5-8ef7-f7c397f551b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60b53-2c42-48d5-8ef7-f7c397f551b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DFD14E5-460D-4E5E-B955-909F7EF7F12F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59260b53-2c42-48d5-8ef7-f7c397f551b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C31C682-F94A-429D-B166-CFF78D8456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96A8E8-2F4F-4FBC-B028-48D34BDF3D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260b53-2c42-48d5-8ef7-f7c397f551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B215AAA-CB8E-4BEE-B206-4CD552B10E0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11491</TotalTime>
  <Words>163</Words>
  <Application>Microsoft Office PowerPoint</Application>
  <PresentationFormat>Широкоэкранный</PresentationFormat>
  <Paragraphs>33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Intro 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Дурбажев Владимир Владимирович</dc:creator>
  <cp:lastModifiedBy>Бугрова Юлия Витальевна</cp:lastModifiedBy>
  <cp:revision>358</cp:revision>
  <cp:lastPrinted>2018-09-04T09:32:56Z</cp:lastPrinted>
  <dcterms:created xsi:type="dcterms:W3CDTF">2013-09-23T06:22:03Z</dcterms:created>
  <dcterms:modified xsi:type="dcterms:W3CDTF">2021-02-18T16:09:54Z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0x010100F7F339945DE23841951E820F15C64159</vt:lpwstr>
  </property>
  <property fmtid="{D5CDD505-2E9C-101B-9397-08002B2CF9AE}" pid="3" name="_dlc_DocIdItemGuid">
    <vt:lpwstr>e28bd89b-a8ca-4dc4-8e93-97e5c6313a2e</vt:lpwstr>
  </property>
</Properties>
</file>