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9" r:id="rId2"/>
    <p:sldId id="257" r:id="rId3"/>
    <p:sldId id="274" r:id="rId4"/>
    <p:sldId id="275" r:id="rId5"/>
    <p:sldId id="276" r:id="rId6"/>
    <p:sldId id="284" r:id="rId7"/>
    <p:sldId id="278" r:id="rId8"/>
    <p:sldId id="290" r:id="rId9"/>
    <p:sldId id="291" r:id="rId10"/>
    <p:sldId id="288" r:id="rId11"/>
    <p:sldId id="286" r:id="rId12"/>
    <p:sldId id="292" r:id="rId13"/>
    <p:sldId id="289" r:id="rId14"/>
    <p:sldId id="309" r:id="rId15"/>
    <p:sldId id="302" r:id="rId16"/>
    <p:sldId id="299" r:id="rId17"/>
    <p:sldId id="300" r:id="rId18"/>
    <p:sldId id="307" r:id="rId19"/>
    <p:sldId id="293" r:id="rId20"/>
    <p:sldId id="287" r:id="rId21"/>
    <p:sldId id="297" r:id="rId22"/>
    <p:sldId id="308" r:id="rId23"/>
    <p:sldId id="305" r:id="rId24"/>
    <p:sldId id="303" r:id="rId25"/>
    <p:sldId id="301" r:id="rId26"/>
    <p:sldId id="314" r:id="rId27"/>
    <p:sldId id="316" r:id="rId28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 Chepulis" initials="A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0000"/>
    <a:srgbClr val="B2B2B2"/>
    <a:srgbClr val="202020"/>
    <a:srgbClr val="323232"/>
    <a:srgbClr val="CC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748" y="44"/>
      </p:cViewPr>
      <p:guideLst>
        <p:guide orient="horz" pos="2160"/>
        <p:guide pos="384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g"/><Relationship Id="rId4" Type="http://schemas.openxmlformats.org/officeDocument/2006/relationships/image" Target="../media/image37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 descr="Изображение выглядит как текст, снимок экрана, Шрифт, логотип&#10;&#10;Содержимое, созданное искусственным интеллектом, может быть неверным.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1797930" y="3016592"/>
            <a:ext cx="85961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НЕПОВТОРИМЫЙ ОБРАЗ ВАШЕГО ДОМА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86356"/>
            <a:ext cx="9254068" cy="550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34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" y="347134"/>
            <a:ext cx="8964705" cy="59376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59D359-E3A2-4CB8-A8FD-391E1A508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963074"/>
            <a:ext cx="9626600" cy="541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57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" y="101600"/>
            <a:ext cx="8263308" cy="62168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482363-3B1E-4828-AC3B-60E4818C8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" y="101600"/>
            <a:ext cx="8264897" cy="619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65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" y="407324"/>
            <a:ext cx="8576917" cy="58022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078" y="3200870"/>
            <a:ext cx="3098944" cy="236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39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709556-534A-4B14-84B0-9F1431CE9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70" y="288845"/>
            <a:ext cx="7789863" cy="58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34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E5CEB3-6E56-4BAA-B6C8-3C235E9808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1" y="702733"/>
            <a:ext cx="8686800" cy="52590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44B29E-A104-4A1D-AF06-49B677B4D3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330" y="2546288"/>
            <a:ext cx="2932134" cy="338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43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61F45E-8E3C-473B-9DDD-A6004E4F32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" y="23685"/>
            <a:ext cx="6061325" cy="40146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9C9253-32E0-4FC2-9D9D-3060D408F5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66" y="2442073"/>
            <a:ext cx="5976659" cy="395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94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BF0904-BF95-4990-BF37-3239AC46E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169334"/>
            <a:ext cx="8204200" cy="61531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0C594A-0EE0-4185-A663-D555D63034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665" y="2683765"/>
            <a:ext cx="3025402" cy="22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0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096" y="236112"/>
            <a:ext cx="10230007" cy="1239750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ГЛАВНОЕ ПРО 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CLADDIT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209135" y="1272076"/>
            <a:ext cx="7539355" cy="1296035"/>
          </a:xfrm>
        </p:spPr>
        <p:txBody>
          <a:bodyPr>
            <a:noAutofit/>
          </a:bodyPr>
          <a:lstStyle/>
          <a:p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CLADDIT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надёжные</a:t>
            </a:r>
            <a:r>
              <a:rPr lang="ru-RU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атмосферостойкие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фиброцементные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панели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облицовки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фасадов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200" dirty="0">
              <a:solidFill>
                <a:schemeClr val="tx1"/>
              </a:solidFill>
            </a:endParaRPr>
          </a:p>
          <a:p>
            <a:endParaRPr lang="en-US" altLang="ru-RU" sz="2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598" y="2212922"/>
            <a:ext cx="2619741" cy="2857899"/>
          </a:xfrm>
          <a:prstGeom prst="rect">
            <a:avLst/>
          </a:prstGeom>
        </p:spPr>
      </p:pic>
      <p:sp>
        <p:nvSpPr>
          <p:cNvPr id="5" name="Замещающее содержимое 2"/>
          <p:cNvSpPr>
            <a:spLocks noGrp="1"/>
          </p:cNvSpPr>
          <p:nvPr/>
        </p:nvSpPr>
        <p:spPr>
          <a:xfrm>
            <a:off x="209133" y="2993855"/>
            <a:ext cx="8957465" cy="1296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CLADDIT 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асбеста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же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хризотил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лён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являющегося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канцерогеном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200" dirty="0">
              <a:solidFill>
                <a:schemeClr val="tx1"/>
              </a:solidFill>
            </a:endParaRPr>
          </a:p>
          <a:p>
            <a:endParaRPr lang="en-US" altLang="ru-RU" sz="2200" dirty="0">
              <a:solidFill>
                <a:schemeClr val="tx1"/>
              </a:solidFill>
            </a:endParaRPr>
          </a:p>
        </p:txBody>
      </p:sp>
      <p:sp>
        <p:nvSpPr>
          <p:cNvPr id="6" name="Замещающее содержимое 2"/>
          <p:cNvSpPr>
            <a:spLocks noGrp="1"/>
          </p:cNvSpPr>
          <p:nvPr/>
        </p:nvSpPr>
        <p:spPr>
          <a:xfrm>
            <a:off x="209134" y="4715634"/>
            <a:ext cx="7079431" cy="1296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CLADDIT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экологичных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материалов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кварцевый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песок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(35%)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цемент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(57%)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волокна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целлюлозы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(8%)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200" dirty="0">
              <a:solidFill>
                <a:schemeClr val="tx1"/>
              </a:solidFill>
            </a:endParaRPr>
          </a:p>
          <a:p>
            <a:endParaRPr lang="en-US" alt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" y="231404"/>
            <a:ext cx="9160933" cy="606763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DA0E3F-05B8-459F-A897-4AAE4D25DA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16" y="237072"/>
            <a:ext cx="9152633" cy="606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74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732" y="4914214"/>
            <a:ext cx="67489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Офисно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-общественное здание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г. Клин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80AC8E-C4BE-4FBC-8037-1ABC815526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727" y="1120237"/>
            <a:ext cx="3361267" cy="22262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0F23C7-6EFD-46D5-BC05-8A22FE99EB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727" y="3755069"/>
            <a:ext cx="3361267" cy="22262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E75F5AE-EE2D-425D-ABF9-D49E9AB95F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32" y="219736"/>
            <a:ext cx="8001001" cy="426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98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60106" y="5116098"/>
            <a:ext cx="3025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Рига Аутлет, Подмосковье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1" y="339407"/>
            <a:ext cx="8838255" cy="585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81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26706" y="5198890"/>
            <a:ext cx="3379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Бухта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Коприно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, гостиница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8" y="146149"/>
            <a:ext cx="8173279" cy="612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1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2DFA80-A0D2-49C4-9513-E534D6826CA7}"/>
              </a:ext>
            </a:extLst>
          </p:cNvPr>
          <p:cNvSpPr txBox="1"/>
          <p:nvPr/>
        </p:nvSpPr>
        <p:spPr>
          <a:xfrm>
            <a:off x="745066" y="279400"/>
            <a:ext cx="8421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ГЕОГРАФИЯ ПРИСУТСТВИЯ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92" y="1120237"/>
            <a:ext cx="11320016" cy="516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64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29395" y="94327"/>
            <a:ext cx="3075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Сибирский Кедр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КМ-200«К»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8 х 200 х 3000 мм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3360" y="4470737"/>
            <a:ext cx="2881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Скандинавская Сосна</a:t>
            </a:r>
          </a:p>
          <a:p>
            <a:pPr algn="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КМ-200«С»</a:t>
            </a:r>
          </a:p>
          <a:p>
            <a:pPr algn="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8 х 200 х 3000 мм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0766" y="5543550"/>
            <a:ext cx="11064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НОВИНКА В АССОРТИМЕНТЕ </a:t>
            </a:r>
            <a:r>
              <a:rPr lang="en-US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CLADDIT-OPTIMA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РЕКОМЕНДОВАННАЯ РОЗНИЧНАЯ ЦЕНА НИЖЕ СТАНДАРТНОЙ НА </a:t>
            </a:r>
            <a:r>
              <a:rPr lang="ru-RU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r>
              <a:rPr lang="en-US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,5%</a:t>
            </a:r>
            <a:r>
              <a:rPr lang="ru-RU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239" y="1705496"/>
            <a:ext cx="3791995" cy="38439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72" y="196120"/>
            <a:ext cx="3999090" cy="401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5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929EB0-882D-4312-A59A-3B93F0DE0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467" y="1790700"/>
            <a:ext cx="4495800" cy="4495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59B748-C35A-4F6D-8E4E-A24A16D62C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33" y="114173"/>
            <a:ext cx="7171267" cy="50879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AE53CC-7418-4D91-8B18-9E5D5901A114}"/>
              </a:ext>
            </a:extLst>
          </p:cNvPr>
          <p:cNvSpPr txBox="1"/>
          <p:nvPr/>
        </p:nvSpPr>
        <p:spPr>
          <a:xfrm>
            <a:off x="126999" y="5324726"/>
            <a:ext cx="73067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ПЕРВЫЙ ДОМ В 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CLADDIT-OPTIMA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ПОДБОРОМ ЦВЕТА ПОД ИНДИВИДУАЛЬНЫЙ ЗАКАЗ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D5DD12-3015-4A92-9760-E88BFFF8A997}"/>
              </a:ext>
            </a:extLst>
          </p:cNvPr>
          <p:cNvSpPr txBox="1"/>
          <p:nvPr/>
        </p:nvSpPr>
        <p:spPr>
          <a:xfrm>
            <a:off x="6096000" y="373851"/>
            <a:ext cx="872067" cy="372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СТАЛО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53367E-246D-4979-BAD0-C1BC64D65BA5}"/>
              </a:ext>
            </a:extLst>
          </p:cNvPr>
          <p:cNvSpPr txBox="1"/>
          <p:nvPr/>
        </p:nvSpPr>
        <p:spPr>
          <a:xfrm>
            <a:off x="7721600" y="2016385"/>
            <a:ext cx="872067" cy="372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БЫЛО</a:t>
            </a:r>
          </a:p>
        </p:txBody>
      </p:sp>
    </p:spTree>
    <p:extLst>
      <p:ext uri="{BB962C8B-B14F-4D97-AF65-F5344CB8AC3E}">
        <p14:creationId xmlns:p14="http://schemas.microsoft.com/office/powerpoint/2010/main" val="247266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57" y="268061"/>
            <a:ext cx="8402994" cy="1325563"/>
          </a:xfrm>
        </p:spPr>
        <p:txBody>
          <a:bodyPr>
            <a:normAutofit/>
          </a:bodyPr>
          <a:lstStyle/>
          <a:p>
            <a:r>
              <a:rPr lang="ru-RU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CLADDIT</a:t>
            </a:r>
            <a:r>
              <a:rPr lang="ru-RU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ЭТО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255490" y="1335405"/>
            <a:ext cx="11261090" cy="1221740"/>
          </a:xfrm>
        </p:spPr>
        <p:txBody>
          <a:bodyPr>
            <a:noAutofit/>
          </a:bodyPr>
          <a:lstStyle/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Панели от одного из ведущих мировых производителей высококачественного фиброцемента без асбеста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которым подписан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эксклюзивный договор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5" name="Замещающее содержимое 2"/>
          <p:cNvSpPr>
            <a:spLocks noGrp="1"/>
          </p:cNvSpPr>
          <p:nvPr/>
        </p:nvSpPr>
        <p:spPr>
          <a:xfrm>
            <a:off x="255490" y="2567033"/>
            <a:ext cx="11261090" cy="1221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Профессиональное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промышленное эластичное покрытие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специально разработанное для фиброцемента.</a:t>
            </a:r>
          </a:p>
        </p:txBody>
      </p:sp>
      <p:sp>
        <p:nvSpPr>
          <p:cNvPr id="6" name="Замещающее содержимое 2"/>
          <p:cNvSpPr>
            <a:spLocks noGrp="1"/>
          </p:cNvSpPr>
          <p:nvPr/>
        </p:nvSpPr>
        <p:spPr>
          <a:xfrm>
            <a:off x="255490" y="3775710"/>
            <a:ext cx="11261090" cy="15824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Наше покрытие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успешно прошло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климатические испытания на 15 лет 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ведущей тестовой лаборатории по лакокраске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НПО ЛКП в г. Хотьково, а также тщательные комплексные испытания и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одобрение для использования на 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LTM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55490" y="5513264"/>
            <a:ext cx="11261090" cy="1221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Гарантия на покрытие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ЛЕТ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57" y="268061"/>
            <a:ext cx="8402994" cy="1325563"/>
          </a:xfrm>
        </p:spPr>
        <p:txBody>
          <a:bodyPr>
            <a:normAutofit/>
          </a:bodyPr>
          <a:lstStyle/>
          <a:p>
            <a:r>
              <a:rPr lang="ru-RU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ПАНЕЛЕЙ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314642" y="1606238"/>
            <a:ext cx="11812255" cy="1350010"/>
          </a:xfrm>
        </p:spPr>
        <p:txBody>
          <a:bodyPr>
            <a:noAutofit/>
          </a:bodyPr>
          <a:lstStyle/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Панели не содержат асбеста и прочих вредных веществ. </a:t>
            </a:r>
          </a:p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Гарантия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высолов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отслоений и прочих аномалий</a:t>
            </a: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покрытия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7" name="Замещающее содержимое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833787" y="2956248"/>
            <a:ext cx="3293110" cy="2678430"/>
          </a:xfrm>
          <a:prstGeom prst="rect">
            <a:avLst/>
          </a:prstGeom>
        </p:spPr>
      </p:pic>
      <p:sp>
        <p:nvSpPr>
          <p:cNvPr id="8" name="Замещающее содержимое 2"/>
          <p:cNvSpPr>
            <a:spLocks noGrp="1"/>
          </p:cNvSpPr>
          <p:nvPr/>
        </p:nvSpPr>
        <p:spPr>
          <a:xfrm>
            <a:off x="315271" y="2863694"/>
            <a:ext cx="8704442" cy="6584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монтаже предварительное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засверливание не требуется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Негорючесть -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базовая панель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НГ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готовое изделие Г1.</a:t>
            </a:r>
          </a:p>
          <a:p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Морозостойкость -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сохранение формы после 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циклов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highlight>
                <a:srgbClr val="00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Панели эластичны и </a:t>
            </a:r>
            <a:r>
              <a: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позволяют делать арки 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обходить изогнутые поверхности фасадов.</a:t>
            </a:r>
          </a:p>
          <a:p>
            <a:endParaRPr lang="ru-RU" alt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57" y="268061"/>
            <a:ext cx="8402994" cy="1325563"/>
          </a:xfrm>
        </p:spPr>
        <p:txBody>
          <a:bodyPr>
            <a:normAutofit/>
          </a:bodyPr>
          <a:lstStyle/>
          <a:p>
            <a:r>
              <a:rPr lang="ru-RU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ПРОФИЛИ И РАЗМЕРЫ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33" y="1520857"/>
            <a:ext cx="10914333" cy="47177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530" y="249114"/>
            <a:ext cx="8402994" cy="1325563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СТАНДАРТНЫЕ ЦВЕТОВЫЕ ОТТЕНКИ</a:t>
            </a:r>
            <a:endParaRPr lang="en-US" altLang="ru-RU" sz="3200" b="1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5" name="Замещающее содержимое 2"/>
          <p:cNvSpPr>
            <a:spLocks noGrp="1"/>
          </p:cNvSpPr>
          <p:nvPr/>
        </p:nvSpPr>
        <p:spPr>
          <a:xfrm>
            <a:off x="28128" y="992038"/>
            <a:ext cx="7331460" cy="4740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Белый –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RAL 9003</a:t>
            </a:r>
            <a:r>
              <a:rPr lang="ru-RU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tx1"/>
                </a:solidFill>
                <a:latin typeface="Arial" panose="020B0604020202020204" pitchFamily="34" charset="0"/>
              </a:rPr>
              <a:t>                        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Бежевый –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RAL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1001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Светлая слоновая кость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RAL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1015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Графитовый серый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RAL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7024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ветло-серый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RAL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7047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Пастельно-синий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RAL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5024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Коричневый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RAL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8007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Шоколадно-коричневый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RAL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8017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Кирпично-красный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NCS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S5040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Y80R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 descr="Изображение выглядит как шаблон, текстиль, ма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894" y="1477582"/>
            <a:ext cx="4662978" cy="4740694"/>
          </a:xfrm>
          <a:prstGeom prst="rect">
            <a:avLst/>
          </a:prstGeom>
        </p:spPr>
      </p:pic>
      <p:sp>
        <p:nvSpPr>
          <p:cNvPr id="8" name="Замещающее содержимое 2"/>
          <p:cNvSpPr>
            <a:spLocks noGrp="1"/>
          </p:cNvSpPr>
          <p:nvPr/>
        </p:nvSpPr>
        <p:spPr>
          <a:xfrm>
            <a:off x="0" y="5864746"/>
            <a:ext cx="11837670" cy="897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Но под заказ – любой</a:t>
            </a:r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RAL,</a:t>
            </a:r>
            <a:r>
              <a:rPr lang="ru-RU" sz="2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NCS, CEDRAL</a:t>
            </a:r>
            <a:r>
              <a:rPr lang="ru-RU" sz="2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или другие каталоги !</a:t>
            </a:r>
            <a:endParaRPr lang="en-US" altLang="en-US" sz="2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57" y="268061"/>
            <a:ext cx="8402994" cy="1325563"/>
          </a:xfrm>
        </p:spPr>
        <p:txBody>
          <a:bodyPr>
            <a:normAutofit/>
          </a:bodyPr>
          <a:lstStyle/>
          <a:p>
            <a:r>
              <a:rPr lang="ru-RU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УПАКОВКИ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1098961" y="1352150"/>
            <a:ext cx="11562720" cy="4351655"/>
          </a:xfrm>
        </p:spPr>
        <p:txBody>
          <a:bodyPr>
            <a:noAutofit/>
          </a:bodyPr>
          <a:lstStyle/>
          <a:p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Компактная надёжная упаковка</a:t>
            </a:r>
            <a:r>
              <a:rPr lang="en-US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удобная для разгрузки и хранения.</a:t>
            </a:r>
          </a:p>
          <a:p>
            <a:r>
              <a:rPr lang="ru-R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5" name="Замещающее содержимое 3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50469" t="35284" r="11597" b="12330"/>
          <a:stretch>
            <a:fillRect/>
          </a:stretch>
        </p:blipFill>
        <p:spPr>
          <a:xfrm>
            <a:off x="1213261" y="1945333"/>
            <a:ext cx="4214145" cy="435165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052" y="1933911"/>
            <a:ext cx="3293806" cy="436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1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AC0C82-95C1-44AF-93AA-BCA0DEFDB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10" y="97564"/>
            <a:ext cx="4949753" cy="63115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57" y="183391"/>
            <a:ext cx="4735398" cy="852175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НАШ ПЕРВЫЙ ДОМ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328BEC-92DC-48C1-8D00-C6F099AF1F83}"/>
              </a:ext>
            </a:extLst>
          </p:cNvPr>
          <p:cNvSpPr txBox="1"/>
          <p:nvPr/>
        </p:nvSpPr>
        <p:spPr>
          <a:xfrm>
            <a:off x="237067" y="1035566"/>
            <a:ext cx="49497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-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Наш первый фасад смонтирован в Сентябре 2023 года.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- По результатам недавней инспекции (2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,5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полных года) состояние покрытия - ИДЕАЛЬНОЕ.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- Данный цвет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выбранный заказчиком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колеруется на органических пигментах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наиболее подверженных выцветанию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- Тем не менее – никакого выцветания НЕ обнаружено.</a:t>
            </a:r>
          </a:p>
        </p:txBody>
      </p:sp>
    </p:spTree>
    <p:extLst>
      <p:ext uri="{BB962C8B-B14F-4D97-AF65-F5344CB8AC3E}">
        <p14:creationId xmlns:p14="http://schemas.microsoft.com/office/powerpoint/2010/main" val="1432234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57" y="183391"/>
            <a:ext cx="8402994" cy="852175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ПРИМЕРЫ НАШИХ ПРОЕКТОВ:</a:t>
            </a: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598" y="0"/>
            <a:ext cx="3025402" cy="11202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9105"/>
            <a:ext cx="12192000" cy="4488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0577C4-4975-47B1-B00D-37BCD2FB6E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19" y="1035566"/>
            <a:ext cx="3930789" cy="52410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3F1DB31-93EE-4CCD-9B50-7428F23186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37" y="1035566"/>
            <a:ext cx="4578171" cy="524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3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</TotalTime>
  <Words>400</Words>
  <Application>Microsoft Office PowerPoint</Application>
  <PresentationFormat>Широкоэкранный</PresentationFormat>
  <Paragraphs>50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微软雅黑</vt:lpstr>
      <vt:lpstr>Arial</vt:lpstr>
      <vt:lpstr>Calibri</vt:lpstr>
      <vt:lpstr>Calibri Light</vt:lpstr>
      <vt:lpstr>Office Theme</vt:lpstr>
      <vt:lpstr>Презентация PowerPoint</vt:lpstr>
      <vt:lpstr>ГЛАВНОЕ ПРО CLADDIT</vt:lpstr>
      <vt:lpstr>СЕГОДНЯ CLADDIT ЭТО :</vt:lpstr>
      <vt:lpstr>ОСОБЕННОСТИ ПАНЕЛЕЙ</vt:lpstr>
      <vt:lpstr>ПРОФИЛИ И РАЗМЕРЫ</vt:lpstr>
      <vt:lpstr>СТАНДАРТНЫЕ ЦВЕТОВЫЕ ОТТЕНКИ</vt:lpstr>
      <vt:lpstr>ОСОБЕННОСТИ УПАКОВКИ</vt:lpstr>
      <vt:lpstr>НАШ ПЕРВЫЙ ДОМ</vt:lpstr>
      <vt:lpstr>ПРИМЕРЫ НАШИХ ПРОЕКТОВ: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174</cp:revision>
  <dcterms:created xsi:type="dcterms:W3CDTF">2025-07-23T00:59:00Z</dcterms:created>
  <dcterms:modified xsi:type="dcterms:W3CDTF">2026-08-05T12:25:48Z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1049-12.2.0.23131</vt:lpwstr>
  </property>
  <property fmtid="{D5CDD505-2E9C-101B-9397-08002B2CF9AE}" pid="3" name="ICV">
    <vt:lpwstr>239BB05F9775474EB42C24A98427EE44_13</vt:lpwstr>
  </property>
</Properties>
</file>