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1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0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1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0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8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0DE9-5B6A-49B5-8851-0778F3F0ED4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2423-486D-492A-A1D4-7B1ED057E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2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711" y="590204"/>
            <a:ext cx="10831482" cy="7647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РЕШЕНИЯ  ВНУТРЕННЕЙ ОТДЕЛКИ СТЕН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10167"/>
            <a:ext cx="8966661" cy="439919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910167"/>
            <a:ext cx="8966661" cy="43991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0204" y="714895"/>
            <a:ext cx="11172305" cy="7481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</a:t>
            </a:r>
            <a:r>
              <a:rPr lang="ru-RU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 ДЛЯ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ОТДЕЛКИ СТЕН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8312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керамического или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силикатного кирпича(гидроизоляция)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0216" y="1097280"/>
            <a:ext cx="5653087" cy="31303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04820" y="4095670"/>
            <a:ext cx="1063077" cy="2416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11" y="1526695"/>
            <a:ext cx="5783392" cy="2367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425" y="1123426"/>
            <a:ext cx="5118735" cy="286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411" y="4095669"/>
            <a:ext cx="1012558" cy="2439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1552840"/>
            <a:ext cx="5890953" cy="23417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16" y="3919215"/>
            <a:ext cx="5543030" cy="263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912" y="4289367"/>
            <a:ext cx="5783392" cy="2303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8775" y="4095669"/>
            <a:ext cx="1015839" cy="23944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54975" y="174567"/>
            <a:ext cx="9393381" cy="7980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керамического или силикатного кирпича(гидроизоляция)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керамических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блоков (гидроизоляция)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2753" y="1491912"/>
            <a:ext cx="5181600" cy="30086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24324" y="4208945"/>
            <a:ext cx="916333" cy="2053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90" y="1869678"/>
            <a:ext cx="5340727" cy="1961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74356"/>
            <a:ext cx="5267007" cy="250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430" y="4207915"/>
            <a:ext cx="1094265" cy="2054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361" y="1845425"/>
            <a:ext cx="5709257" cy="1985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251" y="3963341"/>
            <a:ext cx="4476419" cy="251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9964" y="4208944"/>
            <a:ext cx="1023940" cy="20646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190" y="4347353"/>
            <a:ext cx="5340727" cy="192625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71600" y="263036"/>
            <a:ext cx="9426633" cy="11344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керамических блоков (гидроизоляция)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757"/>
            <a:ext cx="10515600" cy="5652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ячеистобетонных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блоков (</a:t>
            </a: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гидроизляция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8942" y="940429"/>
            <a:ext cx="5181600" cy="30282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58930" y="4048530"/>
            <a:ext cx="875481" cy="2301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34" y="1300496"/>
            <a:ext cx="5663068" cy="2601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988" y="968062"/>
            <a:ext cx="5167399" cy="275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3412" y="4129431"/>
            <a:ext cx="806383" cy="2213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9659" y="1300496"/>
            <a:ext cx="5586055" cy="2601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999" y="4004827"/>
            <a:ext cx="4925543" cy="249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8796" y="4194687"/>
            <a:ext cx="815486" cy="21484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034" y="4311283"/>
            <a:ext cx="5663068" cy="22865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89462" y="91441"/>
            <a:ext cx="10384820" cy="7917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ячеистобетонных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блоков (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гидроизляция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379"/>
            <a:ext cx="10515600" cy="831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пазогребневые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плиты и гипсокартонные листы (</a:t>
            </a: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гидрозоляция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34535" y="4428125"/>
            <a:ext cx="1269378" cy="1937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55" y="1853738"/>
            <a:ext cx="5635194" cy="2385753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73456" y="1030779"/>
            <a:ext cx="5728334" cy="514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 стены –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пазогребневые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плиты(гидроизоляция). Финишная отделка плиточной облицовкой.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4544" y="947651"/>
            <a:ext cx="5370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облицовка из гипсокартонных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листов (гидроизоляция).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Финишная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отделка плиточной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облицовкой.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975" y="4514458"/>
            <a:ext cx="1342563" cy="1937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542" y="1888223"/>
            <a:ext cx="5617497" cy="235126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37113" y="91440"/>
            <a:ext cx="8562109" cy="8562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пазогребневые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плиты и гипсокартонные листы (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гидрозоляция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6569" y="1489435"/>
            <a:ext cx="9313683" cy="45788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/>
              <a:t>В готовых </a:t>
            </a:r>
            <a:r>
              <a:rPr lang="ru-RU" sz="2000" dirty="0" smtClean="0"/>
              <a:t>решениях, </a:t>
            </a:r>
            <a:r>
              <a:rPr lang="ru-RU" sz="2000" dirty="0" smtClean="0"/>
              <a:t>для</a:t>
            </a:r>
            <a:r>
              <a:rPr lang="ru-RU" sz="2000" dirty="0" smtClean="0"/>
              <a:t> </a:t>
            </a:r>
            <a:r>
              <a:rPr lang="ru-RU" sz="2000" dirty="0"/>
              <a:t>Внутренней отделке стен, </a:t>
            </a:r>
            <a:r>
              <a:rPr lang="ru-RU" sz="2000" dirty="0" smtClean="0"/>
              <a:t>вы </a:t>
            </a:r>
            <a:r>
              <a:rPr lang="ru-RU" sz="2000" dirty="0"/>
              <a:t>найдете последовательность применения материалов </a:t>
            </a:r>
            <a:r>
              <a:rPr lang="ru-RU" sz="2000" dirty="0" err="1" smtClean="0"/>
              <a:t>Церезит</a:t>
            </a:r>
            <a:r>
              <a:rPr lang="ru-RU" sz="2000" dirty="0" smtClean="0"/>
              <a:t>, для сухих и влажных </a:t>
            </a:r>
            <a:r>
              <a:rPr lang="ru-RU" sz="2000" dirty="0"/>
              <a:t>помещений. Для каждого вида основания приведено три варианта финишной </a:t>
            </a:r>
            <a:r>
              <a:rPr lang="ru-RU" sz="2000" dirty="0" smtClean="0"/>
              <a:t>отделки.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Варианты финишной отделки:</a:t>
            </a:r>
          </a:p>
          <a:p>
            <a:pPr algn="l"/>
            <a:r>
              <a:rPr lang="ru-RU" sz="2000" dirty="0" smtClean="0"/>
              <a:t>1. </a:t>
            </a:r>
            <a:r>
              <a:rPr lang="ru-RU" sz="2000" dirty="0"/>
              <a:t>П</a:t>
            </a:r>
            <a:r>
              <a:rPr lang="ru-RU" sz="2000" dirty="0" smtClean="0"/>
              <a:t>литочной облицовкой.</a:t>
            </a:r>
          </a:p>
          <a:p>
            <a:pPr algn="l"/>
            <a:r>
              <a:rPr lang="ru-RU" sz="2000" dirty="0" smtClean="0"/>
              <a:t>2. </a:t>
            </a:r>
            <a:r>
              <a:rPr lang="ru-RU" sz="2000" dirty="0"/>
              <a:t>Д</a:t>
            </a:r>
            <a:r>
              <a:rPr lang="ru-RU" sz="2000" dirty="0" smtClean="0"/>
              <a:t>екоративной штукатуркой.</a:t>
            </a:r>
          </a:p>
          <a:p>
            <a:pPr algn="l"/>
            <a:r>
              <a:rPr lang="ru-RU" sz="2000" dirty="0" smtClean="0"/>
              <a:t>3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Л</a:t>
            </a:r>
            <a:r>
              <a:rPr lang="ru-RU" sz="2000" dirty="0" smtClean="0"/>
              <a:t>акокрасочное </a:t>
            </a:r>
            <a:r>
              <a:rPr lang="ru-RU" sz="2000" dirty="0"/>
              <a:t>покрытие или поклейка </a:t>
            </a:r>
            <a:r>
              <a:rPr lang="ru-RU" sz="2000" dirty="0" smtClean="0"/>
              <a:t>обоев.</a:t>
            </a:r>
            <a:endParaRPr lang="ru-RU" sz="2000" dirty="0"/>
          </a:p>
          <a:p>
            <a:pPr algn="l"/>
            <a:r>
              <a:rPr lang="ru-RU" sz="2000" b="1" dirty="0">
                <a:solidFill>
                  <a:srgbClr val="FF0000"/>
                </a:solidFill>
              </a:rPr>
              <a:t>Основание стены: </a:t>
            </a:r>
          </a:p>
          <a:p>
            <a:pPr algn="l">
              <a:lnSpc>
                <a:spcPct val="100000"/>
              </a:lnSpc>
            </a:pPr>
            <a:r>
              <a:rPr lang="ru-RU" sz="2000" dirty="0"/>
              <a:t>1.Монолитный </a:t>
            </a:r>
            <a:r>
              <a:rPr lang="ru-RU" sz="2000" dirty="0" smtClean="0"/>
              <a:t>бетон.</a:t>
            </a:r>
            <a:endParaRPr lang="ru-RU" sz="2000" dirty="0"/>
          </a:p>
          <a:p>
            <a:pPr algn="l">
              <a:lnSpc>
                <a:spcPct val="100000"/>
              </a:lnSpc>
            </a:pPr>
            <a:r>
              <a:rPr lang="ru-RU" sz="2000" dirty="0"/>
              <a:t>2.Кладка из керамического или силикатного </a:t>
            </a:r>
            <a:r>
              <a:rPr lang="ru-RU" sz="2000" dirty="0" smtClean="0"/>
              <a:t>кирпича.</a:t>
            </a:r>
            <a:endParaRPr lang="ru-RU" sz="2000" dirty="0"/>
          </a:p>
          <a:p>
            <a:pPr algn="l">
              <a:lnSpc>
                <a:spcPct val="100000"/>
              </a:lnSpc>
            </a:pPr>
            <a:r>
              <a:rPr lang="ru-RU" sz="2000" dirty="0"/>
              <a:t>3.Кладка из керамических </a:t>
            </a:r>
            <a:r>
              <a:rPr lang="ru-RU" sz="2000" dirty="0" smtClean="0"/>
              <a:t>блоков.</a:t>
            </a:r>
            <a:endParaRPr lang="ru-RU" sz="2000" dirty="0"/>
          </a:p>
          <a:p>
            <a:pPr algn="l">
              <a:lnSpc>
                <a:spcPct val="100000"/>
              </a:lnSpc>
            </a:pPr>
            <a:r>
              <a:rPr lang="ru-RU" sz="2000" dirty="0"/>
              <a:t>4.Кладка из </a:t>
            </a:r>
            <a:r>
              <a:rPr lang="ru-RU" sz="2000" dirty="0" err="1"/>
              <a:t>ячеистобетонных</a:t>
            </a:r>
            <a:r>
              <a:rPr lang="ru-RU" sz="2000" dirty="0"/>
              <a:t> </a:t>
            </a:r>
            <a:r>
              <a:rPr lang="ru-RU" sz="2000" dirty="0" smtClean="0"/>
              <a:t>блоков.</a:t>
            </a:r>
            <a:endParaRPr lang="ru-RU" sz="2000" dirty="0"/>
          </a:p>
          <a:p>
            <a:pPr algn="l">
              <a:lnSpc>
                <a:spcPct val="100000"/>
              </a:lnSpc>
            </a:pPr>
            <a:r>
              <a:rPr lang="ru-RU" sz="2000" dirty="0"/>
              <a:t>5. Кладка из </a:t>
            </a:r>
            <a:r>
              <a:rPr lang="ru-RU" sz="2000" dirty="0" err="1"/>
              <a:t>пазогребневых</a:t>
            </a:r>
            <a:r>
              <a:rPr lang="ru-RU" sz="2000" dirty="0"/>
              <a:t> </a:t>
            </a:r>
            <a:r>
              <a:rPr lang="ru-RU" sz="2000" dirty="0" smtClean="0"/>
              <a:t>плит.</a:t>
            </a:r>
            <a:endParaRPr lang="ru-RU" sz="2000" dirty="0"/>
          </a:p>
          <a:p>
            <a:pPr algn="l">
              <a:lnSpc>
                <a:spcPct val="100000"/>
              </a:lnSpc>
            </a:pPr>
            <a:r>
              <a:rPr lang="ru-RU" sz="2000" dirty="0"/>
              <a:t>6.Облицовка из гипсокартонных или </a:t>
            </a:r>
            <a:r>
              <a:rPr lang="ru-RU" sz="2000" dirty="0" err="1"/>
              <a:t>гипсоволокнистых</a:t>
            </a:r>
            <a:r>
              <a:rPr lang="ru-RU" sz="2000" dirty="0"/>
              <a:t> </a:t>
            </a:r>
            <a:r>
              <a:rPr lang="ru-RU" sz="2000" dirty="0" smtClean="0"/>
              <a:t>листов.</a:t>
            </a:r>
            <a:endParaRPr lang="ru-RU" sz="2000" dirty="0"/>
          </a:p>
          <a:p>
            <a:pPr algn="l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3905" y="207963"/>
            <a:ext cx="9908771" cy="7812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 ДЛЯ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ОТДЕЛКИ СТЕН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66503"/>
            <a:ext cx="10023764" cy="62984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монолитный бетон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389" y="1058948"/>
            <a:ext cx="5965281" cy="229084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29273" y="696347"/>
            <a:ext cx="5632450" cy="290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238" y="698228"/>
            <a:ext cx="5713615" cy="310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554" y="1058949"/>
            <a:ext cx="5668299" cy="2290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90" y="3476742"/>
            <a:ext cx="5965280" cy="361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65" y="4056611"/>
            <a:ext cx="5995805" cy="2285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309" y="3657717"/>
            <a:ext cx="969703" cy="26756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4419" y="3621111"/>
            <a:ext cx="928607" cy="27122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8715" y="3657717"/>
            <a:ext cx="886306" cy="268577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46909" y="47888"/>
            <a:ext cx="9144000" cy="6317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монолитный бетон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8977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керамического или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силикатного кирпича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6008" y="980902"/>
            <a:ext cx="5802284" cy="37444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67569" y="4004883"/>
            <a:ext cx="845900" cy="2470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53" y="1419225"/>
            <a:ext cx="6025168" cy="2381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175" y="1036239"/>
            <a:ext cx="5541817" cy="335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496" y="4004883"/>
            <a:ext cx="793268" cy="2470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200" y="1419225"/>
            <a:ext cx="5444226" cy="2372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1" y="3923607"/>
            <a:ext cx="6276571" cy="266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753" y="4298052"/>
            <a:ext cx="6025168" cy="2315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8790" y="4004883"/>
            <a:ext cx="792921" cy="24353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6211" y="74815"/>
            <a:ext cx="10507287" cy="9614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стены - кладка из керамического или силикатного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кирпича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974" y="133005"/>
            <a:ext cx="9998825" cy="6816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керамических блоков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7943" y="871437"/>
            <a:ext cx="5745162" cy="35326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26318" y="3644790"/>
            <a:ext cx="1020402" cy="2859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5" y="1288124"/>
            <a:ext cx="5968539" cy="215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794" y="871409"/>
            <a:ext cx="5786178" cy="326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558" y="3641986"/>
            <a:ext cx="1009381" cy="2839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724" y="1288124"/>
            <a:ext cx="5785708" cy="2158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255" y="3710759"/>
            <a:ext cx="5968539" cy="271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1481" y="3641986"/>
            <a:ext cx="873085" cy="2778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255" y="4139650"/>
            <a:ext cx="6015542" cy="23641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21971" y="257695"/>
            <a:ext cx="9426383" cy="5235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керамических блоков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379"/>
            <a:ext cx="10515600" cy="781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ячеистобетонных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0513" y="897775"/>
            <a:ext cx="5729287" cy="31622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77176" y="4162130"/>
            <a:ext cx="877638" cy="2475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" y="1179178"/>
            <a:ext cx="6101974" cy="2862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488" y="897775"/>
            <a:ext cx="5611516" cy="281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0151" y="4145614"/>
            <a:ext cx="800445" cy="2475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488" y="1179178"/>
            <a:ext cx="5611516" cy="2858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291" y="4041527"/>
            <a:ext cx="6012571" cy="208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9431" y="4145614"/>
            <a:ext cx="833696" cy="2459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225" y="4272386"/>
            <a:ext cx="6092210" cy="236534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38200" y="152658"/>
            <a:ext cx="10557164" cy="6375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ячеистобетонных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531" y="99753"/>
            <a:ext cx="10656915" cy="80898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</a:t>
            </a:r>
            <a:r>
              <a:rPr lang="ru-RU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пазогребневые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плиты (блоки)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1678" y="922491"/>
            <a:ext cx="5181600" cy="28415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50235" y="3780579"/>
            <a:ext cx="1414853" cy="2521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41" y="1494265"/>
            <a:ext cx="5811873" cy="1887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916" y="908742"/>
            <a:ext cx="5627024" cy="297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829" y="3737782"/>
            <a:ext cx="1400695" cy="2564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611" y="1488608"/>
            <a:ext cx="5739586" cy="1887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42" y="3709088"/>
            <a:ext cx="6161019" cy="224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2616" y="3737782"/>
            <a:ext cx="1544581" cy="25352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541" y="4290030"/>
            <a:ext cx="6039240" cy="188680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05593" y="224444"/>
            <a:ext cx="10274531" cy="5579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кладка из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пазогребневых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плит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31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облицовка из гипсокартонных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гипсоволокнистых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4638" y="1005439"/>
            <a:ext cx="5745162" cy="31607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86078" y="3882044"/>
            <a:ext cx="1606498" cy="2554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3" y="1404241"/>
            <a:ext cx="6076258" cy="2211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731" y="992872"/>
            <a:ext cx="5588815" cy="296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954" y="3882044"/>
            <a:ext cx="1718137" cy="2604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125" y="1432844"/>
            <a:ext cx="5805232" cy="2183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892" y="3919436"/>
            <a:ext cx="5849908" cy="225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9593" y="3844751"/>
            <a:ext cx="1654924" cy="26415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73" y="4439747"/>
            <a:ext cx="6086568" cy="199672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88967" y="91440"/>
            <a:ext cx="10025149" cy="8187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Основование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стены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облицовка из гипсокартонных или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гипсоволокнистых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5153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монолитный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бетон(гидроизоляция)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9739" y="803522"/>
            <a:ext cx="5480858" cy="34031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64697" y="4023658"/>
            <a:ext cx="1112165" cy="2492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52" y="1379912"/>
            <a:ext cx="6042241" cy="2227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73" y="816922"/>
            <a:ext cx="5524845" cy="326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960" y="4023658"/>
            <a:ext cx="1231842" cy="2492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676" y="1379911"/>
            <a:ext cx="5548572" cy="2227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739" y="3737134"/>
            <a:ext cx="5712157" cy="26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3828" y="3992836"/>
            <a:ext cx="1129972" cy="25236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476" y="4136666"/>
            <a:ext cx="5992518" cy="225887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3827" y="224444"/>
            <a:ext cx="10294070" cy="4625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стены - монолитный бетон(гидроизоляция)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317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ГОТОВЫЕ РЕШЕНИЯ  ВНУТРЕННЕЙ ОТДЕЛКИ СТЕН</vt:lpstr>
      <vt:lpstr>ГОТОВЫЕ РЕШЕНИЯ  ДЛЯ  ВНУТРЕННЕЙ ОТДЕЛКИ СТЕН</vt:lpstr>
      <vt:lpstr>Основание стены - монолитный бетон</vt:lpstr>
      <vt:lpstr>Основание стены - кладка из керамического или силикатного кирпича</vt:lpstr>
      <vt:lpstr>Основание стены - кладка из керамических блоков</vt:lpstr>
      <vt:lpstr>Основание стены - кладка из ячеистобетонных блоков</vt:lpstr>
      <vt:lpstr>Основание стены - пазогребневые плиты (блоки)</vt:lpstr>
      <vt:lpstr>Основание стены - облицовка из гипсокартонных или гипсоволокнистых листов</vt:lpstr>
      <vt:lpstr>Основание стены - монолитный бетон(гидроизоляция)</vt:lpstr>
      <vt:lpstr>Основание стены - кладка из керамического или силикатного кирпича(гидроизоляция)</vt:lpstr>
      <vt:lpstr>Основание стены - кладка из керамических блоков (гидроизоляция) </vt:lpstr>
      <vt:lpstr>Основание стены - кладка из ячеистобетонных блоков (гидроизляция)</vt:lpstr>
      <vt:lpstr>Основание стены - пазогребневые плиты и гипсокартонные листы (гидрозоляция)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ОТДЕЛКА СТЕН</dc:title>
  <dc:creator>Андрей</dc:creator>
  <cp:lastModifiedBy>Андрей</cp:lastModifiedBy>
  <cp:revision>49</cp:revision>
  <dcterms:created xsi:type="dcterms:W3CDTF">2022-09-21T10:17:56Z</dcterms:created>
  <dcterms:modified xsi:type="dcterms:W3CDTF">2022-09-23T15:30:37Z</dcterms:modified>
</cp:coreProperties>
</file>