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3" r:id="rId4"/>
    <p:sldId id="264" r:id="rId5"/>
    <p:sldId id="265" r:id="rId6"/>
    <p:sldId id="266" r:id="rId7"/>
    <p:sldId id="268" r:id="rId8"/>
    <p:sldId id="269" r:id="rId9"/>
    <p:sldId id="267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0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7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9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2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6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5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CA87-464E-4334-B26E-29C7B5B9CD7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72B14-F1C6-4B98-88BD-439303C2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89956"/>
            <a:ext cx="9144000" cy="1197033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96" y="2448020"/>
            <a:ext cx="9077499" cy="35199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960" y="1812175"/>
            <a:ext cx="10374284" cy="434755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CERESIT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4475" y="295275"/>
            <a:ext cx="9239250" cy="15169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ГОТОВЫЕ 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РЕШЕНИЯ ГИДРОИЗОЛЯЦИОННЫЕ СИСТЕМЫ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ГИДРОИЗОЛЯЦИОННЫЕ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8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СИСТЕМА ГИДРОИЗОЛЯЦИИ CERESIT ДЛЯ ЗАГЛУБЛЕННЫХ ПОМЕЩЕНИЙ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1550" y="1950859"/>
            <a:ext cx="3574473" cy="4351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48238" y="2863419"/>
            <a:ext cx="6291262" cy="34387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6524" y="1537856"/>
            <a:ext cx="4904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Область применения: </a:t>
            </a:r>
            <a:r>
              <a:rPr lang="ru-RU" dirty="0" smtClean="0"/>
              <a:t>полы и стены подвалов</a:t>
            </a:r>
          </a:p>
          <a:p>
            <a:r>
              <a:rPr lang="ru-RU" dirty="0" smtClean="0"/>
              <a:t>и других заглубленных помещений.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Основание: </a:t>
            </a:r>
            <a:r>
              <a:rPr lang="ru-RU" dirty="0" smtClean="0"/>
              <a:t>жесткое.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</a:t>
            </a:r>
            <a:r>
              <a:rPr lang="ru-RU" dirty="0" smtClean="0"/>
              <a:t>умеренное.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550" y="352425"/>
            <a:ext cx="10267950" cy="118543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 ГИДРОИЗОЛЯЦИИ CERESIT ДЛЯ ЗАГЛУБЛЕННЫХ ПОМЕЩЕНИЙ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1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СИСТЕМА ГИДРОИЗОЛЯЦИИ CERESIT ДЛЯ</a:t>
            </a:r>
            <a:b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ЦОКОЛЬНОЙ ЗОНЫ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9650" y="1681235"/>
            <a:ext cx="4352059" cy="473619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44590" y="2891017"/>
            <a:ext cx="5697054" cy="35264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27222" y="1690688"/>
            <a:ext cx="4330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Основание: </a:t>
            </a:r>
            <a:r>
              <a:rPr lang="ru-RU" dirty="0" smtClean="0"/>
              <a:t>жесткое.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</a:t>
            </a:r>
            <a:r>
              <a:rPr lang="ru-RU" dirty="0" smtClean="0"/>
              <a:t>умеренное.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тепловых нагрузок 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агрессивных веществ.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9650" y="352425"/>
            <a:ext cx="10231994" cy="10690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 ГИДРОИЗОЛЯЦИИ CERESIT ДЛЯ</a:t>
            </a:r>
            <a:b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ЦОКОЛЬНОЙ ЗОНЫ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6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СИСТЕМА CERESIT ДЛЯ ВОССТАНОВЛЕНИЯ</a:t>
            </a:r>
            <a:b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ОТСЕЧНОЙ ГИДРОИЗОЛЯЦИИ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1825625"/>
            <a:ext cx="3308465" cy="4351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61462" y="2876550"/>
            <a:ext cx="5727599" cy="33004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4218" y="182562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Основание:  </a:t>
            </a:r>
            <a:r>
              <a:rPr lang="ru-RU" dirty="0" smtClean="0"/>
              <a:t>жесткое.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 </a:t>
            </a:r>
            <a:r>
              <a:rPr lang="ru-RU" dirty="0" smtClean="0"/>
              <a:t>умеренное.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Капиллярный подсос влаги.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14400" y="371475"/>
            <a:ext cx="10344150" cy="1200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 CERESIT ДЛЯ ВОССТАНОВЛЕНИЯ</a:t>
            </a:r>
            <a:b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ОТСЕЧНОЙ ГИДРОИЗОЛЯЦИИ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8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38" y="365125"/>
            <a:ext cx="10183091" cy="8319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4321" y="1511459"/>
            <a:ext cx="540860" cy="91585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91839" y="1825625"/>
            <a:ext cx="826285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</a:t>
            </a:r>
            <a:r>
              <a:rPr lang="ru-RU" b="1" dirty="0">
                <a:solidFill>
                  <a:srgbClr val="FF0000"/>
                </a:solidFill>
              </a:rPr>
              <a:t>65 </a:t>
            </a:r>
            <a:r>
              <a:rPr lang="ru-RU" dirty="0"/>
              <a:t>– Гидроизоляция </a:t>
            </a:r>
            <a:r>
              <a:rPr lang="ru-RU" dirty="0" smtClean="0"/>
              <a:t>цементная</a:t>
            </a:r>
            <a:r>
              <a:rPr lang="ru-RU" dirty="0"/>
              <a:t>.</a:t>
            </a:r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CR</a:t>
            </a:r>
            <a:r>
              <a:rPr lang="ru-RU" b="1" dirty="0">
                <a:solidFill>
                  <a:srgbClr val="FF0000"/>
                </a:solidFill>
              </a:rPr>
              <a:t>166 </a:t>
            </a:r>
            <a:r>
              <a:rPr lang="ru-RU" dirty="0"/>
              <a:t>- Двухкомпонентная </a:t>
            </a:r>
            <a:r>
              <a:rPr lang="ru-RU" dirty="0" smtClean="0"/>
              <a:t>эластичная гидроизоляция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CL</a:t>
            </a:r>
            <a:r>
              <a:rPr lang="ru-RU" b="1" dirty="0">
                <a:solidFill>
                  <a:srgbClr val="FF0000"/>
                </a:solidFill>
              </a:rPr>
              <a:t>51 </a:t>
            </a:r>
            <a:r>
              <a:rPr lang="ru-RU" dirty="0"/>
              <a:t>- Эластичная гидроизоляционная мастика под </a:t>
            </a:r>
            <a:r>
              <a:rPr lang="ru-RU" dirty="0" smtClean="0"/>
              <a:t>  плиточные облицовки</a:t>
            </a:r>
            <a:r>
              <a:rPr lang="ru-RU" dirty="0"/>
              <a:t>.</a:t>
            </a:r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CX</a:t>
            </a:r>
            <a:r>
              <a:rPr lang="ru-RU" b="1" dirty="0">
                <a:solidFill>
                  <a:srgbClr val="FF0000"/>
                </a:solidFill>
              </a:rPr>
              <a:t>1 </a:t>
            </a:r>
            <a:r>
              <a:rPr lang="ru-RU" dirty="0"/>
              <a:t>– </a:t>
            </a:r>
            <a:r>
              <a:rPr lang="ru-RU" dirty="0" err="1" smtClean="0"/>
              <a:t>Гидропломба</a:t>
            </a:r>
            <a:r>
              <a:rPr lang="ru-RU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CX</a:t>
            </a:r>
            <a:r>
              <a:rPr lang="ru-RU" b="1" dirty="0">
                <a:solidFill>
                  <a:srgbClr val="FF0000"/>
                </a:solidFill>
              </a:rPr>
              <a:t>5 </a:t>
            </a:r>
            <a:r>
              <a:rPr lang="ru-RU" dirty="0"/>
              <a:t>- Монтажный и </a:t>
            </a:r>
            <a:r>
              <a:rPr lang="ru-RU" dirty="0" err="1"/>
              <a:t>водоостанавливающий</a:t>
            </a:r>
            <a:r>
              <a:rPr lang="ru-RU" dirty="0"/>
              <a:t> </a:t>
            </a:r>
            <a:r>
              <a:rPr lang="ru-RU" dirty="0" smtClean="0"/>
              <a:t>цемент.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</a:rPr>
              <a:t>NO </a:t>
            </a:r>
            <a:r>
              <a:rPr lang="en-US" b="1" dirty="0">
                <a:solidFill>
                  <a:srgbClr val="FF0000"/>
                </a:solidFill>
              </a:rPr>
              <a:t>WATER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- Гидроизоляционная </a:t>
            </a:r>
            <a:r>
              <a:rPr lang="ru-RU" dirty="0" smtClean="0"/>
              <a:t>мастика.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ru-RU" b="1" dirty="0">
                <a:solidFill>
                  <a:srgbClr val="FF0000"/>
                </a:solidFill>
              </a:rPr>
              <a:t>152 </a:t>
            </a:r>
            <a:r>
              <a:rPr lang="ru-RU" dirty="0"/>
              <a:t>- Водонепроницаемая лента для герметизации швов.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</a:t>
            </a:r>
            <a:r>
              <a:rPr lang="ru-RU" b="1" dirty="0">
                <a:solidFill>
                  <a:srgbClr val="FF0000"/>
                </a:solidFill>
              </a:rPr>
              <a:t>83, </a:t>
            </a:r>
            <a:r>
              <a:rPr lang="en-US" b="1" dirty="0">
                <a:solidFill>
                  <a:srgbClr val="FF0000"/>
                </a:solidFill>
              </a:rPr>
              <a:t>CL</a:t>
            </a:r>
            <a:r>
              <a:rPr lang="ru-RU" b="1" dirty="0">
                <a:solidFill>
                  <a:srgbClr val="FF0000"/>
                </a:solidFill>
              </a:rPr>
              <a:t>86</a:t>
            </a:r>
            <a:r>
              <a:rPr lang="ru-RU" b="1" dirty="0" smtClean="0">
                <a:solidFill>
                  <a:srgbClr val="FF0000"/>
                </a:solidFill>
              </a:rPr>
              <a:t>, С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ru-RU" b="1" dirty="0">
                <a:solidFill>
                  <a:srgbClr val="FF0000"/>
                </a:solidFill>
              </a:rPr>
              <a:t>87 </a:t>
            </a:r>
            <a:r>
              <a:rPr lang="ru-RU" dirty="0"/>
              <a:t>– Манжета и угловые элементы для герметизации внутренних и наружных углов.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4322" y="365126"/>
            <a:ext cx="10930368" cy="83190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материалов для гидроизоляционной системы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810" y="1825625"/>
            <a:ext cx="813248" cy="922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34" y="2576945"/>
            <a:ext cx="742261" cy="6217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740" y="2926080"/>
            <a:ext cx="868075" cy="6650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34" y="3411633"/>
            <a:ext cx="946821" cy="7168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740" y="3804062"/>
            <a:ext cx="1075713" cy="1048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865" y="4291518"/>
            <a:ext cx="788670" cy="11352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131" y="4897741"/>
            <a:ext cx="889212" cy="10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2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СИСТЕМА ГИДРОИЗОЛЯЦИИ CERESIT ДЛЯ ЖЕСТКИХ ОСНОВАНИЙ (ВАННЫ, КУХНИ И Т.Д.)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6458" y="3086530"/>
            <a:ext cx="5181600" cy="333658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11409"/>
            <a:ext cx="5181600" cy="42117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9092" y="1690688"/>
            <a:ext cx="4463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Область применения: </a:t>
            </a:r>
            <a:r>
              <a:rPr lang="ru-RU" dirty="0" smtClean="0"/>
              <a:t>бетонные полы и</a:t>
            </a:r>
          </a:p>
          <a:p>
            <a:r>
              <a:rPr lang="ru-RU" dirty="0" smtClean="0"/>
              <a:t>стены в бытовых помещениях.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Основание: </a:t>
            </a:r>
            <a:r>
              <a:rPr lang="ru-RU" dirty="0" smtClean="0"/>
              <a:t>жесткое.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</a:t>
            </a:r>
            <a:r>
              <a:rPr lang="ru-RU" dirty="0" smtClean="0"/>
              <a:t>умеренное.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6458" y="352426"/>
            <a:ext cx="10597342" cy="10773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 ГИДРОИЗОЛЯЦИИ CERESIT ДЛЯ ЖЕСТКИХ ОСНОВАНИЙ (ВАННЫ, КУХНИ И Т.Д.)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1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923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СИСТЕМА ГИДРОИЗОЛЯЦИИ CERESIT ДЛЯ НЕ      ЖЕСТКИХ ОСНОВАНИЙ (ВАННЫ, КУХНИ И Т.Д.)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3207" y="2843587"/>
            <a:ext cx="5181600" cy="357196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47261" y="2023019"/>
            <a:ext cx="5399116" cy="43925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0036" y="1604356"/>
            <a:ext cx="4015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Область применения: </a:t>
            </a:r>
            <a:r>
              <a:rPr lang="ru-RU" dirty="0" smtClean="0"/>
              <a:t>полы и стены в</a:t>
            </a:r>
          </a:p>
          <a:p>
            <a:r>
              <a:rPr lang="ru-RU" dirty="0" smtClean="0"/>
              <a:t>бытовых помещениях.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Основание: </a:t>
            </a:r>
            <a:r>
              <a:rPr lang="ru-RU" dirty="0" smtClean="0"/>
              <a:t>деформирующиеся.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</a:t>
            </a:r>
            <a:r>
              <a:rPr lang="ru-RU" dirty="0" smtClean="0"/>
              <a:t>умеренное.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3207" y="295276"/>
            <a:ext cx="10848109" cy="10680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 ГИДРОИЗОЛЯЦИИ CERESIT ДЛЯ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НЕ  ЖЕСТКИХ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ОСНОВАНИЙ (ВАННЫ, КУХНИ И Т.Д.)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6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СИСТЕМА ГИДРОИЗОЛЯЦИИ CERESIT ДЛЯ  ОБЩЕСТВЕННЫХ БАНЬ, ДУШЕВЫХ И Т.Д.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921608"/>
            <a:ext cx="5181600" cy="352075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075248"/>
            <a:ext cx="5181600" cy="43671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8349" y="1596044"/>
            <a:ext cx="399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Область применения: </a:t>
            </a:r>
            <a:r>
              <a:rPr lang="ru-RU" dirty="0" smtClean="0"/>
              <a:t>полы и стены в</a:t>
            </a:r>
          </a:p>
          <a:p>
            <a:r>
              <a:rPr lang="ru-RU" dirty="0" smtClean="0"/>
              <a:t>общественных душевых.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Основание:  </a:t>
            </a:r>
            <a:r>
              <a:rPr lang="ru-RU" dirty="0" smtClean="0"/>
              <a:t>жесткое.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</a:t>
            </a:r>
            <a:r>
              <a:rPr lang="ru-RU" dirty="0" smtClean="0"/>
              <a:t>высокое.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8200" y="371476"/>
            <a:ext cx="10515600" cy="10993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 ГИДРОИЗОЛЯЦИИ CERESIT ДЛЯ  ОБЩЕСТВЕННЫХ БАНЬ, ДУШЕВЫХ И Т.Д.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0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СИСТЕМА ГИДРОИЗОЛЯЦИИ CERESIT      ДЛЯ БАССЕЙНОВ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1550" y="2828835"/>
            <a:ext cx="4954786" cy="354702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61455" y="1794943"/>
            <a:ext cx="5125843" cy="45809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6168" y="1596044"/>
            <a:ext cx="3557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Основание: </a:t>
            </a:r>
            <a:r>
              <a:rPr lang="ru-RU" dirty="0" smtClean="0"/>
              <a:t>деформирующиеся.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 </a:t>
            </a:r>
            <a:r>
              <a:rPr lang="ru-RU" dirty="0" smtClean="0"/>
              <a:t>высокое</a:t>
            </a:r>
          </a:p>
          <a:p>
            <a:r>
              <a:rPr lang="ru-RU" dirty="0" smtClean="0"/>
              <a:t>гидростатическое давление.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моющих средств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550" y="352425"/>
            <a:ext cx="10248900" cy="1139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ГИДРОИЗОЛЯЦИЯ 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CERESIT 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БАССЕЙНОВ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3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СИСТЕМА ГИДРОИЗОЛЯЦИИ CERESIT ДЛЯ ОТКРЫТЫХ БАЛКОНОВ И ТЕРРАС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0371" y="2738185"/>
            <a:ext cx="5145629" cy="374072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076432"/>
            <a:ext cx="5181600" cy="44024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0036" y="1537856"/>
            <a:ext cx="4039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Область применения: </a:t>
            </a:r>
            <a:r>
              <a:rPr lang="ru-RU" dirty="0" smtClean="0"/>
              <a:t>полы и стены на</a:t>
            </a:r>
          </a:p>
          <a:p>
            <a:r>
              <a:rPr lang="ru-RU" dirty="0" smtClean="0"/>
              <a:t>открытых балконах и террасах.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Основание: </a:t>
            </a:r>
            <a:r>
              <a:rPr lang="ru-RU" dirty="0" smtClean="0"/>
              <a:t>жесткое.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 </a:t>
            </a:r>
            <a:r>
              <a:rPr lang="ru-RU" dirty="0" smtClean="0"/>
              <a:t>умеренное.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0600" y="371475"/>
            <a:ext cx="10287000" cy="11663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 ГИДРОИЗОЛЯЦИИ CERESIT ДЛЯ ОТКРЫТЫХ БАЛКОНОВ И ТЕРРАС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3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СИСТЕМА ГИДРОИЗОЛЯЦИИ CERESIT ДЛЯ КРОВЛИ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3450" y="2747039"/>
            <a:ext cx="8929255" cy="38585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728363" y="1421477"/>
            <a:ext cx="2625437" cy="1737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1229" y="1421476"/>
            <a:ext cx="3624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Основание: </a:t>
            </a:r>
            <a:r>
              <a:rPr lang="ru-RU" dirty="0" smtClean="0"/>
              <a:t>жесткое.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 </a:t>
            </a:r>
            <a:r>
              <a:rPr lang="ru-RU" dirty="0" smtClean="0"/>
              <a:t>умеренное.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тепловых нагрузок 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агрессивных веществ.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33450" y="352425"/>
            <a:ext cx="10420350" cy="10690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 ГИДРОИЗОЛЯЦИИ CERESIT ДЛЯ КРОВЛИ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СИСТЕМА ГИДРОИЗОЛЯЦИИ CERESIT ДЛЯ ОЧИСТНЫХ СООРУЖЕНИЙ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1234" y="2614018"/>
            <a:ext cx="4288664" cy="356294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02273" y="1937503"/>
            <a:ext cx="5361027" cy="4239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4109" y="1690688"/>
            <a:ext cx="3715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Основание: </a:t>
            </a:r>
            <a:r>
              <a:rPr lang="ru-RU" dirty="0" smtClean="0"/>
              <a:t>жесткое.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воды:  </a:t>
            </a:r>
            <a:r>
              <a:rPr lang="ru-RU" dirty="0" smtClean="0"/>
              <a:t>высокое.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Воздействие агрессивных веществ.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28700" y="352425"/>
            <a:ext cx="10134600" cy="1200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ГИДРОИЗОЛЯЦИИ CERESIT ДЛЯ ОЧИСТНЫХ СООРУЖЕНИЙ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25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415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Bodoni MT</vt:lpstr>
      <vt:lpstr>Calibri</vt:lpstr>
      <vt:lpstr>Calibri Light</vt:lpstr>
      <vt:lpstr>Тема Office</vt:lpstr>
      <vt:lpstr>Презентация PowerPoint</vt:lpstr>
      <vt:lpstr>Презентация PowerPoint</vt:lpstr>
      <vt:lpstr>   СИСТЕМА ГИДРОИЗОЛЯЦИИ CERESIT ДЛЯ ЖЕСТКИХ ОСНОВАНИЙ (ВАННЫ, КУХНИ И Т.Д.)</vt:lpstr>
      <vt:lpstr> СИСТЕМА ГИДРОИЗОЛЯЦИИ CERESIT ДЛЯ НЕ      ЖЕСТКИХ ОСНОВАНИЙ (ВАННЫ, КУХНИ И Т.Д.)</vt:lpstr>
      <vt:lpstr>СИСТЕМА ГИДРОИЗОЛЯЦИИ CERESIT ДЛЯ  ОБЩЕСТВЕННЫХ БАНЬ, ДУШЕВЫХ И Т.Д.</vt:lpstr>
      <vt:lpstr>СИСТЕМА ГИДРОИЗОЛЯЦИИ CERESIT      ДЛЯ БАССЕЙНОВ</vt:lpstr>
      <vt:lpstr>СИСТЕМА ГИДРОИЗОЛЯЦИИ CERESIT ДЛЯ ОТКРЫТЫХ БАЛКОНОВ И ТЕРРАС</vt:lpstr>
      <vt:lpstr>СИСТЕМА ГИДРОИЗОЛЯЦИИ CERESIT ДЛЯ КРОВЛИ</vt:lpstr>
      <vt:lpstr>СИСТЕМА ГИДРОИЗОЛЯЦИИ CERESIT ДЛЯ ОЧИСТНЫХ СООРУЖЕНИЙ</vt:lpstr>
      <vt:lpstr>СИСТЕМА ГИДРОИЗОЛЯЦИИ CERESIT ДЛЯ ЗАГЛУБЛЕННЫХ ПОМЕЩЕНИЙ</vt:lpstr>
      <vt:lpstr>СИСТЕМА ГИДРОИЗОЛЯЦИИ CERESIT ДЛЯ ЦОКОЛЬНОЙ ЗОНЫ</vt:lpstr>
      <vt:lpstr>СИСТЕМА CERESIT ДЛЯ ВОССТАНОВЛЕНИЯ ОТСЕЧНОЙ ГИДРОИЗОЛЯЦИИ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ГОТОВЫЕ РЕШЕНИЯ ГИДРОИЗОЛЯЦИОННЫЕ СИСТЕМЫ</dc:title>
  <dc:creator>Андрей</dc:creator>
  <cp:lastModifiedBy>Андрей</cp:lastModifiedBy>
  <cp:revision>27</cp:revision>
  <dcterms:created xsi:type="dcterms:W3CDTF">2022-06-19T16:18:44Z</dcterms:created>
  <dcterms:modified xsi:type="dcterms:W3CDTF">2022-09-23T15:31:23Z</dcterms:modified>
</cp:coreProperties>
</file>