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38" r:id="rId2"/>
  </p:sldMasterIdLst>
  <p:notesMasterIdLst>
    <p:notesMasterId r:id="rId28"/>
  </p:notesMasterIdLst>
  <p:handoutMasterIdLst>
    <p:handoutMasterId r:id="rId29"/>
  </p:handoutMasterIdLst>
  <p:sldIdLst>
    <p:sldId id="375" r:id="rId3"/>
    <p:sldId id="931" r:id="rId4"/>
    <p:sldId id="1018" r:id="rId5"/>
    <p:sldId id="798" r:id="rId6"/>
    <p:sldId id="800" r:id="rId7"/>
    <p:sldId id="799" r:id="rId8"/>
    <p:sldId id="465" r:id="rId9"/>
    <p:sldId id="965" r:id="rId10"/>
    <p:sldId id="966" r:id="rId11"/>
    <p:sldId id="968" r:id="rId12"/>
    <p:sldId id="967" r:id="rId13"/>
    <p:sldId id="470" r:id="rId14"/>
    <p:sldId id="964" r:id="rId15"/>
    <p:sldId id="471" r:id="rId16"/>
    <p:sldId id="619" r:id="rId17"/>
    <p:sldId id="468" r:id="rId18"/>
    <p:sldId id="477" r:id="rId19"/>
    <p:sldId id="1023" r:id="rId20"/>
    <p:sldId id="736" r:id="rId21"/>
    <p:sldId id="758" r:id="rId22"/>
    <p:sldId id="765" r:id="rId23"/>
    <p:sldId id="760" r:id="rId24"/>
    <p:sldId id="761" r:id="rId25"/>
    <p:sldId id="777" r:id="rId26"/>
    <p:sldId id="769" r:id="rId2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0000"/>
    <a:srgbClr val="A20E5C"/>
    <a:srgbClr val="C91171"/>
    <a:srgbClr val="E9E9E9"/>
    <a:srgbClr val="ECECEC"/>
    <a:srgbClr val="FF3300"/>
    <a:srgbClr val="FF9933"/>
    <a:srgbClr val="FF7C8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8399" autoAdjust="0"/>
  </p:normalViewPr>
  <p:slideViewPr>
    <p:cSldViewPr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1061BD-6E14-4D5B-8FF3-43F3D5F68331}" type="datetime1">
              <a:rPr lang="de-DE"/>
              <a:pPr/>
              <a:t>10.02.2023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35C196-E675-4AE1-BB52-68699B08123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47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090CF8-91F8-42EA-B3E9-F32276DB89D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844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EB97BB-96EC-40ED-B35A-0202689CBE97}" type="slidenum">
              <a:rPr lang="de-DE" altLang="ru-RU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ru-RU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D7068-8945-47EA-B6C4-863C05B4187F}" type="slidenum">
              <a:rPr lang="de-DE" altLang="ru-RU" smtClean="0"/>
              <a:pPr eaLnBrk="1" hangingPunct="1">
                <a:spcBef>
                  <a:spcPct val="0"/>
                </a:spcBef>
              </a:pPr>
              <a:t>13</a:t>
            </a:fld>
            <a:endParaRPr lang="de-DE" altLang="ru-RU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6E755F-E38C-4263-829B-5AE76C06A391}" type="slidenum">
              <a:rPr lang="de-DE" altLang="ru-RU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ru-RU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F4D738-84C9-4BBB-A493-3540CC96ED3D}" type="slidenum">
              <a:rPr lang="de-DE" altLang="ru-RU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ru-RU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F4D738-84C9-4BBB-A493-3540CC96ED3D}" type="slidenum">
              <a:rPr lang="de-DE" altLang="ru-RU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ru-RU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Системы с классом КВ0 рекомендуется применять для зданий с повышенным уровнем ответственности (резервуары для нефти и нефтепродуктов вместимостью 10000 м3 и более, магистральные трубопроводы, производственные здания с пролетами 100 м и более, сооружения связи высотой 100 м и более, а также уникальные здания и сооружения).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0CF8-91F8-42EA-B3E9-F32276DB89D4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074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Системы с классом КВ0 рекомендуется применять для зданий с повышенным уровнем ответственности (резервуары для нефти и нефтепродуктов вместимостью 10000 м3 и более, магистральные трубопроводы, производственные здания с пролетами 100 м и более, сооружения связи высотой 100 м и более, а также уникальные здания и сооружения).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0CF8-91F8-42EA-B3E9-F32276DB89D4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074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новый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0CF8-91F8-42EA-B3E9-F32276DB89D4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074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новый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0CF8-91F8-42EA-B3E9-F32276DB89D4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07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6F0D7-712E-411A-BEE0-5382F8692F34}" type="slidenum">
              <a:rPr lang="de-DE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ru-RU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138CB6-FAD6-40EB-B6ED-61FC8F5096FF}" type="slidenum">
              <a:rPr lang="de-DE" altLang="ru-RU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ru-RU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D7068-8945-47EA-B6C4-863C05B4187F}" type="slidenum">
              <a:rPr lang="de-DE" altLang="ru-RU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ru-RU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C2B0F5-CEB2-47BE-A457-EAF985EEC9AA}" type="slidenum">
              <a:rPr lang="ru-RU" altLang="ru-RU" smtClean="0"/>
              <a:pPr eaLnBrk="1" hangingPunct="1">
                <a:spcBef>
                  <a:spcPct val="0"/>
                </a:spcBef>
              </a:pPr>
              <a:t>8</a:t>
            </a:fld>
            <a:endParaRPr lang="ru-RU" altLang="ru-RU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562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5EFBF9-A5B2-4C1F-AF49-8F97047ED971}" type="slidenum">
              <a:rPr lang="ru-RU" altLang="ru-RU" smtClean="0"/>
              <a:pPr eaLnBrk="1" hangingPunct="1">
                <a:spcBef>
                  <a:spcPct val="0"/>
                </a:spcBef>
              </a:pPr>
              <a:t>9</a:t>
            </a:fld>
            <a:endParaRPr lang="ru-RU" altLang="ru-RU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562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AE5EF6-D550-430A-9110-6452C21EB6C4}" type="slidenum">
              <a:rPr lang="ru-RU" altLang="ru-RU" smtClean="0"/>
              <a:pPr eaLnBrk="1" hangingPunct="1">
                <a:spcBef>
                  <a:spcPct val="0"/>
                </a:spcBef>
              </a:pPr>
              <a:t>10</a:t>
            </a:fld>
            <a:endParaRPr lang="ru-RU" altLang="ru-RU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562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C883F0-6B4D-4EB0-8142-BD490862BDBE}" type="slidenum">
              <a:rPr lang="ru-RU" altLang="ru-RU" smtClean="0"/>
              <a:pPr eaLnBrk="1" hangingPunct="1">
                <a:spcBef>
                  <a:spcPct val="0"/>
                </a:spcBef>
              </a:pPr>
              <a:t>11</a:t>
            </a:fld>
            <a:endParaRPr lang="ru-RU" altLang="ru-RU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5626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z="18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C84621-6337-4283-BBEE-00E8EE516A7E}" type="slidenum">
              <a:rPr lang="de-DE" altLang="ru-RU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ru-RU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6" t="3994" r="38754"/>
          <a:stretch/>
        </p:blipFill>
        <p:spPr>
          <a:xfrm>
            <a:off x="247135" y="234778"/>
            <a:ext cx="6845643" cy="5642494"/>
          </a:xfrm>
          <a:prstGeom prst="rect">
            <a:avLst/>
          </a:prstGeom>
        </p:spPr>
      </p:pic>
      <p:pic>
        <p:nvPicPr>
          <p:cNvPr id="2" name="Bild 1" descr="BM_Mastervorlage_PowerSystem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38" t="46430" r="2838" b="14072"/>
          <a:stretch/>
        </p:blipFill>
        <p:spPr>
          <a:xfrm>
            <a:off x="6203092" y="3175686"/>
            <a:ext cx="2681416" cy="2701586"/>
          </a:xfrm>
          <a:prstGeom prst="rect">
            <a:avLst/>
          </a:prstGeom>
        </p:spPr>
      </p:pic>
      <p:sp>
        <p:nvSpPr>
          <p:cNvPr id="73626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372200" y="3429000"/>
            <a:ext cx="2305124" cy="2260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noProof="0" dirty="0"/>
              <a:t>Titelmaserformat durch Klicken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idx="10"/>
          </p:nvPr>
        </p:nvSpPr>
        <p:spPr>
          <a:xfrm>
            <a:off x="250825" y="5876925"/>
            <a:ext cx="8642350" cy="720725"/>
          </a:xfrm>
          <a:solidFill>
            <a:srgbClr val="C9D296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  <a:endParaRPr lang="de-DE" dirty="0"/>
          </a:p>
        </p:txBody>
      </p:sp>
      <p:pic>
        <p:nvPicPr>
          <p:cNvPr id="6" name="Bild 1" descr="BM_Mastervorlage_PowerSystem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19" b="67842"/>
          <a:stretch/>
        </p:blipFill>
        <p:spPr>
          <a:xfrm>
            <a:off x="7216346" y="0"/>
            <a:ext cx="1927654" cy="21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28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591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99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6" t="3994" r="38754"/>
          <a:stretch/>
        </p:blipFill>
        <p:spPr>
          <a:xfrm>
            <a:off x="247135" y="234778"/>
            <a:ext cx="6845643" cy="5642494"/>
          </a:xfrm>
          <a:prstGeom prst="rect">
            <a:avLst/>
          </a:prstGeom>
        </p:spPr>
      </p:pic>
      <p:pic>
        <p:nvPicPr>
          <p:cNvPr id="2" name="Bild 1" descr="BM_Mastervorlage_PowerSystem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38" t="46430" r="2838" b="14072"/>
          <a:stretch/>
        </p:blipFill>
        <p:spPr>
          <a:xfrm>
            <a:off x="6203092" y="3175686"/>
            <a:ext cx="2681416" cy="2701586"/>
          </a:xfrm>
          <a:prstGeom prst="rect">
            <a:avLst/>
          </a:prstGeom>
        </p:spPr>
      </p:pic>
      <p:sp>
        <p:nvSpPr>
          <p:cNvPr id="73626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372200" y="3429000"/>
            <a:ext cx="2305124" cy="226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de-DE" noProof="0" dirty="0"/>
              <a:t>Titelmaserformat durch Klicken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idx="10"/>
          </p:nvPr>
        </p:nvSpPr>
        <p:spPr>
          <a:xfrm>
            <a:off x="250825" y="5876925"/>
            <a:ext cx="8642350" cy="720725"/>
          </a:xfrm>
          <a:prstGeom prst="rect">
            <a:avLst/>
          </a:prstGeom>
          <a:solidFill>
            <a:srgbClr val="C9D296"/>
          </a:solidFill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  <a:endParaRPr lang="de-DE" dirty="0"/>
          </a:p>
        </p:txBody>
      </p:sp>
      <p:pic>
        <p:nvPicPr>
          <p:cNvPr id="6" name="Bild 1" descr="BM_Mastervorlage_PowerSystem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19" b="67842"/>
          <a:stretch/>
        </p:blipFill>
        <p:spPr>
          <a:xfrm>
            <a:off x="7216346" y="0"/>
            <a:ext cx="1927654" cy="21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2342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93980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4900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38" y="533400"/>
            <a:ext cx="5834062" cy="604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719138" y="1800225"/>
            <a:ext cx="7956550" cy="3886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7236-B644-4EBD-A52C-7EFCDDF4762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0933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3332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11097237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7272338" cy="9366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627313" y="6561138"/>
            <a:ext cx="3895725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Firma XX - Budget 2011 – MFP 2012 bis 2015</a:t>
            </a:r>
          </a:p>
        </p:txBody>
      </p:sp>
    </p:spTree>
    <p:extLst>
      <p:ext uri="{BB962C8B-B14F-4D97-AF65-F5344CB8AC3E}">
        <p14:creationId xmlns:p14="http://schemas.microsoft.com/office/powerpoint/2010/main" val="301235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532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buNone/>
              <a:defRPr/>
            </a:lvl1pPr>
            <a:lvl2pPr>
              <a:buSzPct val="100000"/>
              <a:buFont typeface="Lucida Grande"/>
              <a:buChar char="&gt;"/>
              <a:defRPr/>
            </a:lvl2pPr>
            <a:lvl3pPr>
              <a:buSzPct val="100000"/>
              <a:buFont typeface="Lucida Grande"/>
              <a:buChar char="&gt;"/>
              <a:defRPr/>
            </a:lvl3pPr>
            <a:lvl4pPr>
              <a:buSzPct val="100000"/>
              <a:buFont typeface="Lucida Grande"/>
              <a:buChar char="&gt;"/>
              <a:defRPr/>
            </a:lvl4pPr>
            <a:lvl5pPr>
              <a:buSzPct val="100000"/>
              <a:buFont typeface="Lucida Grande"/>
              <a:buChar char="&gt;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00832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0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9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32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4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6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2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46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CD8BC-7ECD-4BC4-94F0-A74D5F62DE91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39441-7B05-4505-A7A8-83B774B595C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2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5" name="Rectangle 3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Black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6" name="BlokTextu 3"/>
          <p:cNvSpPr txBox="1"/>
          <p:nvPr/>
        </p:nvSpPr>
        <p:spPr>
          <a:xfrm>
            <a:off x="395536" y="609299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BXX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pic>
        <p:nvPicPr>
          <p:cNvPr id="5" name="Bild 4" descr="BM_ppt Mastervorlage_Header.jpg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06"/>
          <a:stretch/>
        </p:blipFill>
        <p:spPr>
          <a:xfrm>
            <a:off x="8074324" y="21266"/>
            <a:ext cx="1069285" cy="101041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6" t="3994" r="-19394"/>
          <a:stretch/>
        </p:blipFill>
        <p:spPr>
          <a:xfrm>
            <a:off x="1494693" y="0"/>
            <a:ext cx="2501243" cy="1010412"/>
          </a:xfrm>
          <a:prstGeom prst="rect">
            <a:avLst/>
          </a:prstGeom>
        </p:spPr>
      </p:pic>
      <p:pic>
        <p:nvPicPr>
          <p:cNvPr id="11" name="Bild 4" descr="BM_ppt Mastervorlage_Header.jpg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4" r="84771"/>
          <a:stretch/>
        </p:blipFill>
        <p:spPr>
          <a:xfrm>
            <a:off x="395536" y="0"/>
            <a:ext cx="1008111" cy="1010412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 bwMode="auto">
          <a:xfrm>
            <a:off x="3505200" y="0"/>
            <a:ext cx="4569124" cy="1010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3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2" r:id="rId3"/>
    <p:sldLayoutId id="2147483743" r:id="rId4"/>
    <p:sldLayoutId id="2147483745" r:id="rId5"/>
    <p:sldLayoutId id="2147483747" r:id="rId6"/>
    <p:sldLayoutId id="2147483748" r:id="rId7"/>
    <p:sldLayoutId id="2147483749" r:id="rId8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00"/>
          </a:solidFill>
          <a:latin typeface="FrnkGothITC Bk BT" charset="0"/>
          <a:ea typeface="ＭＳ Ｐゴシック" charset="0"/>
          <a:cs typeface="ＭＳ Ｐゴシック" charset="0"/>
        </a:defRPr>
      </a:lvl9pPr>
    </p:titleStyle>
    <p:bodyStyle>
      <a:lvl1pPr marL="466725" indent="-466725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800">
          <a:solidFill>
            <a:srgbClr val="000000"/>
          </a:solidFill>
          <a:latin typeface="+mn-lt"/>
          <a:ea typeface="+mn-ea"/>
          <a:cs typeface="+mn-cs"/>
        </a:defRPr>
      </a:lvl1pPr>
      <a:lvl2pPr marL="1044575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400">
          <a:solidFill>
            <a:srgbClr val="000000"/>
          </a:solidFill>
          <a:latin typeface="+mn-lt"/>
          <a:ea typeface="+mn-ea"/>
        </a:defRPr>
      </a:lvl2pPr>
      <a:lvl3pPr marL="1530350" indent="-295275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3pPr>
      <a:lvl4pPr marL="194945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4pPr>
      <a:lvl5pPr marL="236855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5pPr>
      <a:lvl6pPr marL="282575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6pPr>
      <a:lvl7pPr marL="328295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7pPr>
      <a:lvl8pPr marL="374015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8pPr>
      <a:lvl9pPr marL="419735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charset="0"/>
        <a:buChar char="§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t/url?sa=i&amp;rct=j&amp;q=&amp;esrc=s&amp;source=images&amp;cd=&amp;cad=rja&amp;uact=8&amp;ved=2ahUKEwiRmoKh_sngAhUpwAIHHeOlANsQjRx6BAgBEAU&amp;url=https://www.deutschefliese.de/foto-galerie/fassade/&amp;psig=AOvVaw0i2L-dGFboXLxe4K5opIIX&amp;ust=155074089895744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/>
              <a:t>Системы теплоизоляции </a:t>
            </a:r>
            <a:r>
              <a:rPr lang="de-DE" sz="2400" b="1" dirty="0"/>
              <a:t>BAUMIT</a:t>
            </a:r>
            <a:br>
              <a:rPr lang="de-DE" sz="2400" b="1" dirty="0"/>
            </a:br>
            <a:endParaRPr lang="de-DE" sz="2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ru-RU" altLang="de-DE" sz="1600" b="1" dirty="0"/>
              <a:t>Санкт-Петербург – 18.03.2020 – к.т.н. Борис Второв </a:t>
            </a:r>
          </a:p>
        </p:txBody>
      </p:sp>
    </p:spTree>
    <p:extLst>
      <p:ext uri="{BB962C8B-B14F-4D97-AF65-F5344CB8AC3E}">
        <p14:creationId xmlns:p14="http://schemas.microsoft.com/office/powerpoint/2010/main" val="3693690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76400"/>
            <a:ext cx="7200900" cy="664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de-DE" altLang="en-US" sz="3600">
                <a:latin typeface="Tahoma" pitchFamily="34" charset="0"/>
              </a:rPr>
              <a:t>	</a:t>
            </a:r>
            <a:r>
              <a:rPr lang="en-US" altLang="en-US" b="1">
                <a:latin typeface="Tahoma" pitchFamily="34" charset="0"/>
              </a:rPr>
              <a:t>	</a:t>
            </a:r>
          </a:p>
          <a:p>
            <a:pPr eaLnBrk="1" hangingPunct="1">
              <a:buFontTx/>
              <a:buNone/>
            </a:pPr>
            <a:endParaRPr lang="en-US" altLang="en-US" b="1">
              <a:latin typeface="Tahoma" pitchFamily="34" charset="0"/>
            </a:endParaRPr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/>
            <a:endParaRPr lang="en-US" altLang="en-US"/>
          </a:p>
          <a:p>
            <a:pPr eaLnBrk="1" hangingPunct="1">
              <a:buFontTx/>
              <a:buNone/>
            </a:pPr>
            <a:r>
              <a:rPr lang="de-DE" altLang="en-US"/>
              <a:t>		</a:t>
            </a:r>
          </a:p>
          <a:p>
            <a:pPr lvl="4" eaLnBrk="1" hangingPunct="1"/>
            <a:endParaRPr lang="de-DE" altLang="en-US" sz="3200"/>
          </a:p>
        </p:txBody>
      </p:sp>
      <p:pic>
        <p:nvPicPr>
          <p:cNvPr id="86019" name="Picture 4" descr="DSCN430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925638"/>
            <a:ext cx="53276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1143000"/>
            <a:ext cx="7918450" cy="473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en-US" sz="2400" b="1">
                <a:solidFill>
                  <a:schemeClr val="tx1"/>
                </a:solidFill>
                <a:cs typeface="Arial" pitchFamily="34" charset="0"/>
              </a:rPr>
              <a:t>Сравнение загрязнения через 6 лет эксплуатации</a:t>
            </a:r>
            <a:endParaRPr lang="de-AT" altLang="en-US" sz="2400" b="1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5126038" y="2765425"/>
            <a:ext cx="86518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126038" y="5438775"/>
            <a:ext cx="865187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4" name="Прямоугольник 4"/>
          <p:cNvSpPr>
            <a:spLocks noChangeArrowheads="1"/>
          </p:cNvSpPr>
          <p:nvPr/>
        </p:nvSpPr>
        <p:spPr bwMode="auto">
          <a:xfrm>
            <a:off x="6153150" y="5084763"/>
            <a:ext cx="2740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altLang="ru-RU" sz="2000" b="1">
                <a:solidFill>
                  <a:srgbClr val="0000FF"/>
                </a:solidFill>
                <a:latin typeface="Tahoma" pitchFamily="34" charset="0"/>
              </a:rPr>
              <a:t>Обычная штукатурка</a:t>
            </a:r>
            <a:endParaRPr kumimoji="1" lang="de-AT" altLang="ru-RU" sz="2000" b="1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6180839" y="2565370"/>
            <a:ext cx="3006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Baumit</a:t>
            </a:r>
            <a:r>
              <a:rPr kumimoji="1" lang="de-DE" altLang="ru-RU" sz="20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NanoporTop</a:t>
            </a:r>
            <a:endParaRPr kumimoji="1" lang="de-DE" altLang="ru-RU" sz="20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Прямоугольник 5"/>
          <p:cNvSpPr>
            <a:spLocks noChangeArrowheads="1"/>
          </p:cNvSpPr>
          <p:nvPr/>
        </p:nvSpPr>
        <p:spPr bwMode="auto">
          <a:xfrm>
            <a:off x="684213" y="1844675"/>
            <a:ext cx="84597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/>
              <a:t>Низкая загрязняемость </a:t>
            </a:r>
          </a:p>
          <a:p>
            <a:pPr eaLnBrk="1" hangingPunct="1"/>
            <a:r>
              <a:rPr lang="ru-RU" altLang="ru-RU"/>
              <a:t>– благодаря очень гладкой микропористой электрически нейтральной поверхности штукатурки частицы грязи имеют с ней слабое сцепление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 b="1"/>
              <a:t>Самоочищение</a:t>
            </a:r>
            <a:r>
              <a:rPr lang="ru-RU" altLang="ru-RU"/>
              <a:t> </a:t>
            </a:r>
          </a:p>
          <a:p>
            <a:pPr eaLnBrk="1" hangingPunct="1"/>
            <a:r>
              <a:rPr lang="ru-RU" altLang="ru-RU"/>
              <a:t>– с помощью сил природы (солнца, дождя и ветра) поверхность штукатурки легко освобождается от осевших на ней частиц</a:t>
            </a:r>
            <a:endParaRPr lang="ru-RU" altLang="ru-RU" b="1"/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 b="1"/>
              <a:t>Отсутствие питательной среды для микроорганизмов </a:t>
            </a:r>
          </a:p>
          <a:p>
            <a:pPr eaLnBrk="1" hangingPunct="1"/>
            <a:r>
              <a:rPr lang="ru-RU" altLang="ru-RU"/>
              <a:t>- благодаря щелочной среде и сверхвысокой паропроницаемости</a:t>
            </a:r>
          </a:p>
        </p:txBody>
      </p:sp>
      <p:sp>
        <p:nvSpPr>
          <p:cNvPr id="84995" name="Прямоугольник 8"/>
          <p:cNvSpPr>
            <a:spLocks noChangeArrowheads="1"/>
          </p:cNvSpPr>
          <p:nvPr/>
        </p:nvSpPr>
        <p:spPr bwMode="auto">
          <a:xfrm>
            <a:off x="3563938" y="5157788"/>
            <a:ext cx="4572000" cy="147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FF0000"/>
                </a:solidFill>
              </a:rPr>
              <a:t>Сохранение внешнего вида фасада</a:t>
            </a:r>
          </a:p>
          <a:p>
            <a:pPr eaLnBrk="1" hangingPunct="1">
              <a:buFont typeface="Wingdings" pitchFamily="2" charset="2"/>
              <a:buChar char="ü"/>
            </a:pPr>
            <a:endParaRPr lang="ru-RU" altLang="ru-RU" b="1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FF0000"/>
                </a:solidFill>
              </a:rPr>
              <a:t>Низкие эксплуатационные расходы </a:t>
            </a:r>
          </a:p>
          <a:p>
            <a:pPr eaLnBrk="1" hangingPunct="1">
              <a:buFont typeface="Wingdings" pitchFamily="2" charset="2"/>
              <a:buChar char="ü"/>
            </a:pPr>
            <a:endParaRPr lang="ru-RU" altLang="ru-RU" b="1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b="1">
                <a:solidFill>
                  <a:srgbClr val="FF0000"/>
                </a:solidFill>
              </a:rPr>
              <a:t>Высокая долговечность</a:t>
            </a:r>
          </a:p>
        </p:txBody>
      </p:sp>
      <p:sp>
        <p:nvSpPr>
          <p:cNvPr id="10" name="Стрелка углом вверх 9"/>
          <p:cNvSpPr/>
          <p:nvPr/>
        </p:nvSpPr>
        <p:spPr>
          <a:xfrm rot="5400000">
            <a:off x="1812925" y="5210175"/>
            <a:ext cx="849313" cy="1090613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681997" y="1303437"/>
            <a:ext cx="3006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Baumit</a:t>
            </a:r>
            <a:r>
              <a:rPr kumimoji="1" lang="de-DE" altLang="ru-RU" sz="20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NanoporTop</a:t>
            </a:r>
            <a:endParaRPr kumimoji="1" lang="de-DE" altLang="ru-RU" sz="20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3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ChangeArrowheads="1"/>
          </p:cNvSpPr>
          <p:nvPr/>
        </p:nvSpPr>
        <p:spPr bwMode="auto">
          <a:xfrm>
            <a:off x="3571875" y="1881217"/>
            <a:ext cx="55721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b="1" dirty="0" err="1"/>
              <a:t>Baumit</a:t>
            </a:r>
            <a:r>
              <a:rPr lang="en-US" altLang="ru-RU" sz="2000" b="1" dirty="0"/>
              <a:t> </a:t>
            </a:r>
            <a:r>
              <a:rPr lang="de-DE" altLang="ru-RU" sz="2000" b="1" dirty="0" err="1"/>
              <a:t>PuraTop</a:t>
            </a:r>
            <a:r>
              <a:rPr lang="de-DE" altLang="ru-RU" sz="2000" b="1" dirty="0"/>
              <a:t> </a:t>
            </a:r>
            <a:endParaRPr lang="de-DE" altLang="ru-RU" sz="2000" dirty="0"/>
          </a:p>
          <a:p>
            <a:pPr eaLnBrk="1" hangingPunct="1"/>
            <a:r>
              <a:rPr lang="ru-RU" altLang="ru-RU" dirty="0"/>
              <a:t>Готовая к применению пастообразная цветная декоративная штукатурка </a:t>
            </a:r>
            <a:r>
              <a:rPr lang="ru-RU" altLang="ru-RU" dirty="0">
                <a:solidFill>
                  <a:srgbClr val="FF0000"/>
                </a:solidFill>
              </a:rPr>
              <a:t>премиум-класса</a:t>
            </a:r>
            <a:r>
              <a:rPr lang="ru-RU" altLang="ru-RU" dirty="0"/>
              <a:t> на основе чистых акрилатов.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Водоотталкивающая, атмосферостойкая, стойкая к ультрафиолету, паропроницаемая, устойчивая к механическим воздействиям. Отличается особой способностью передавать </a:t>
            </a:r>
            <a:r>
              <a:rPr lang="ru-RU" altLang="ru-RU" dirty="0">
                <a:solidFill>
                  <a:srgbClr val="FF0000"/>
                </a:solidFill>
              </a:rPr>
              <a:t>насыщенные цвета</a:t>
            </a:r>
            <a:r>
              <a:rPr lang="ru-RU" altLang="ru-RU" dirty="0"/>
              <a:t>. </a:t>
            </a:r>
          </a:p>
          <a:p>
            <a:pPr eaLnBrk="1" hangingPunct="1"/>
            <a:r>
              <a:rPr lang="ru-RU" altLang="ru-RU" dirty="0"/>
              <a:t>Для создания </a:t>
            </a:r>
            <a:r>
              <a:rPr lang="ru-RU" altLang="ru-RU" dirty="0">
                <a:solidFill>
                  <a:srgbClr val="FF0000"/>
                </a:solidFill>
              </a:rPr>
              <a:t>цветовых акцентов</a:t>
            </a:r>
            <a:r>
              <a:rPr lang="ru-RU" altLang="ru-RU" dirty="0"/>
              <a:t>.</a:t>
            </a:r>
          </a:p>
          <a:p>
            <a:pPr eaLnBrk="1" hangingPunct="1"/>
            <a:r>
              <a:rPr lang="ru-RU" altLang="ru-RU" dirty="0"/>
              <a:t>Для ППС и МВ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Фактурные исполнения: «шуба»</a:t>
            </a:r>
            <a:r>
              <a:rPr lang="de-DE" altLang="ru-RU" dirty="0"/>
              <a:t>, „</a:t>
            </a:r>
            <a:r>
              <a:rPr lang="ru-RU" altLang="ru-RU" dirty="0"/>
              <a:t>короед».</a:t>
            </a:r>
          </a:p>
          <a:p>
            <a:pPr eaLnBrk="1" hangingPunct="1"/>
            <a:r>
              <a:rPr lang="ru-RU" altLang="ru-RU" dirty="0"/>
              <a:t>Цветовые исполнения: </a:t>
            </a:r>
            <a:r>
              <a:rPr lang="ru-RU" altLang="ru-RU" dirty="0">
                <a:ea typeface="Calibri" pitchFamily="34" charset="0"/>
                <a:cs typeface="Arial" pitchFamily="34" charset="0"/>
              </a:rPr>
              <a:t>по вееру </a:t>
            </a:r>
            <a:r>
              <a:rPr lang="de-DE" altLang="ru-RU" dirty="0" err="1">
                <a:ea typeface="Calibri" pitchFamily="34" charset="0"/>
                <a:cs typeface="Arial" pitchFamily="34" charset="0"/>
              </a:rPr>
              <a:t>Baumit</a:t>
            </a:r>
            <a:r>
              <a:rPr lang="de-DE" altLang="ru-RU" dirty="0">
                <a:ea typeface="Calibri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ru-RU" altLang="ru-RU" dirty="0"/>
              <a:t>Толщина штукатурного слоя 1,5-3,0 мм. </a:t>
            </a:r>
          </a:p>
          <a:p>
            <a:pPr eaLnBrk="1" hangingPunct="1"/>
            <a:r>
              <a:rPr lang="ru-RU" altLang="ru-RU" dirty="0"/>
              <a:t>Расход: </a:t>
            </a:r>
            <a:r>
              <a:rPr lang="ru-RU" altLang="ru-RU" dirty="0" err="1"/>
              <a:t>ок</a:t>
            </a:r>
            <a:r>
              <a:rPr lang="ru-RU" altLang="ru-RU" dirty="0"/>
              <a:t>. 2,5-</a:t>
            </a:r>
            <a:r>
              <a:rPr lang="de-DE" altLang="ru-RU" dirty="0"/>
              <a:t>3,9</a:t>
            </a:r>
            <a:r>
              <a:rPr lang="ru-RU" altLang="ru-RU" dirty="0"/>
              <a:t> кг/м</a:t>
            </a:r>
            <a:r>
              <a:rPr lang="ru-RU" altLang="ru-RU" baseline="30000" dirty="0"/>
              <a:t>2</a:t>
            </a:r>
            <a:r>
              <a:rPr lang="ru-RU" altLang="ru-RU" dirty="0"/>
              <a:t>. 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91139" name="Прямоугольник 2"/>
          <p:cNvSpPr>
            <a:spLocks noChangeArrowheads="1"/>
          </p:cNvSpPr>
          <p:nvPr/>
        </p:nvSpPr>
        <p:spPr bwMode="auto">
          <a:xfrm>
            <a:off x="428625" y="1285875"/>
            <a:ext cx="417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ea typeface="Calibri" pitchFamily="34" charset="0"/>
                <a:cs typeface="Arial" pitchFamily="34" charset="0"/>
              </a:rPr>
              <a:t>Декоративная штукатурка</a:t>
            </a:r>
          </a:p>
        </p:txBody>
      </p:sp>
      <p:sp>
        <p:nvSpPr>
          <p:cNvPr id="91141" name="Прямоугольник 6"/>
          <p:cNvSpPr>
            <a:spLocks noChangeArrowheads="1"/>
          </p:cNvSpPr>
          <p:nvPr/>
        </p:nvSpPr>
        <p:spPr bwMode="auto">
          <a:xfrm>
            <a:off x="386080" y="5326664"/>
            <a:ext cx="280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Премиум-класс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" y="2548641"/>
            <a:ext cx="25717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/>
          </p:cNvSpPr>
          <p:nvPr/>
        </p:nvSpPr>
        <p:spPr bwMode="auto">
          <a:xfrm>
            <a:off x="3571875" y="1841631"/>
            <a:ext cx="535781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b="1" dirty="0" err="1"/>
              <a:t>Baumit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StarTop</a:t>
            </a:r>
            <a:r>
              <a:rPr lang="en-US" altLang="ru-RU" sz="2000" b="1" dirty="0"/>
              <a:t> </a:t>
            </a:r>
            <a:endParaRPr lang="ru-RU" altLang="ru-RU" sz="2000" b="1" dirty="0"/>
          </a:p>
          <a:p>
            <a:pPr eaLnBrk="1" hangingPunct="1"/>
            <a:r>
              <a:rPr lang="ru-RU" altLang="ru-RU" dirty="0"/>
              <a:t>Готовая к применению пастообразная цветная декоративная штукатурка  </a:t>
            </a:r>
            <a:r>
              <a:rPr lang="ru-RU" altLang="ru-RU" dirty="0">
                <a:solidFill>
                  <a:srgbClr val="FF0000"/>
                </a:solidFill>
              </a:rPr>
              <a:t>премиум-класса</a:t>
            </a:r>
            <a:r>
              <a:rPr lang="ru-RU" altLang="ru-RU" dirty="0"/>
              <a:t> на основе силиконового вяжущего с функциональным наполнителем.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>
                <a:solidFill>
                  <a:srgbClr val="FF0000"/>
                </a:solidFill>
              </a:rPr>
              <a:t>Гидрофобно-гидрофильная</a:t>
            </a:r>
            <a:r>
              <a:rPr lang="ru-RU" altLang="ru-RU" dirty="0"/>
              <a:t>, атмосферостойкая, для сложных условий </a:t>
            </a:r>
            <a:r>
              <a:rPr lang="ru-RU" altLang="ru-RU" dirty="0" err="1"/>
              <a:t>экспплуатации</a:t>
            </a:r>
            <a:r>
              <a:rPr lang="ru-RU" altLang="ru-RU" dirty="0"/>
              <a:t>. </a:t>
            </a:r>
            <a:r>
              <a:rPr lang="ru-RU" altLang="ru-RU" dirty="0">
                <a:solidFill>
                  <a:srgbClr val="FF0000"/>
                </a:solidFill>
              </a:rPr>
              <a:t>Отличается высокой стойкостью к загрязнениям, яркостью цветов, удобством применения и высокой </a:t>
            </a:r>
            <a:r>
              <a:rPr lang="ru-RU" altLang="ru-RU" dirty="0" err="1">
                <a:solidFill>
                  <a:srgbClr val="FF0000"/>
                </a:solidFill>
              </a:rPr>
              <a:t>паропроницаемостью</a:t>
            </a:r>
            <a:r>
              <a:rPr lang="ru-RU" altLang="ru-RU" dirty="0">
                <a:solidFill>
                  <a:srgbClr val="FF0000"/>
                </a:solidFill>
              </a:rPr>
              <a:t>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Фактурные исполнения: </a:t>
            </a:r>
          </a:p>
          <a:p>
            <a:pPr eaLnBrk="1" hangingPunct="1"/>
            <a:r>
              <a:rPr lang="ru-RU" altLang="ru-RU" dirty="0"/>
              <a:t>«шуба», «короед»</a:t>
            </a:r>
          </a:p>
          <a:p>
            <a:pPr eaLnBrk="1" hangingPunct="1"/>
            <a:r>
              <a:rPr lang="ru-RU" altLang="ru-RU" dirty="0"/>
              <a:t>Цветовые исполнения: </a:t>
            </a:r>
            <a:r>
              <a:rPr lang="ru-RU" altLang="ru-RU" dirty="0">
                <a:ea typeface="Calibri" pitchFamily="34" charset="0"/>
                <a:cs typeface="Arial" pitchFamily="34" charset="0"/>
              </a:rPr>
              <a:t>по вееру </a:t>
            </a:r>
            <a:r>
              <a:rPr lang="de-DE" altLang="ru-RU" dirty="0" err="1">
                <a:ea typeface="Calibri" pitchFamily="34" charset="0"/>
                <a:cs typeface="Arial" pitchFamily="34" charset="0"/>
              </a:rPr>
              <a:t>Baumit</a:t>
            </a:r>
            <a:r>
              <a:rPr lang="ru-RU" altLang="ru-RU" dirty="0"/>
              <a:t> Толщина штукатурного слоя 1,5-3,0 мм. </a:t>
            </a:r>
          </a:p>
          <a:p>
            <a:pPr eaLnBrk="1" hangingPunct="1"/>
            <a:r>
              <a:rPr lang="ru-RU" altLang="ru-RU" dirty="0"/>
              <a:t>Расход: </a:t>
            </a:r>
            <a:r>
              <a:rPr lang="ru-RU" altLang="ru-RU" dirty="0" err="1"/>
              <a:t>ок</a:t>
            </a:r>
            <a:r>
              <a:rPr lang="ru-RU" altLang="ru-RU" dirty="0"/>
              <a:t>. 2,5-3,9 кг/м</a:t>
            </a:r>
            <a:r>
              <a:rPr lang="ru-RU" altLang="ru-RU" baseline="30000" dirty="0"/>
              <a:t>2</a:t>
            </a:r>
            <a:r>
              <a:rPr lang="ru-RU" altLang="ru-RU" dirty="0"/>
              <a:t>.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81923" name="Прямоугольник 2"/>
          <p:cNvSpPr>
            <a:spLocks noChangeArrowheads="1"/>
          </p:cNvSpPr>
          <p:nvPr/>
        </p:nvSpPr>
        <p:spPr bwMode="auto">
          <a:xfrm>
            <a:off x="428625" y="1285875"/>
            <a:ext cx="426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ea typeface="Calibri" pitchFamily="34" charset="0"/>
                <a:cs typeface="Arial" pitchFamily="34" charset="0"/>
              </a:rPr>
              <a:t>Декоративная штукатурка </a:t>
            </a:r>
          </a:p>
        </p:txBody>
      </p:sp>
      <p:sp>
        <p:nvSpPr>
          <p:cNvPr id="81925" name="Прямоугольник 4"/>
          <p:cNvSpPr>
            <a:spLocks noChangeArrowheads="1"/>
          </p:cNvSpPr>
          <p:nvPr/>
        </p:nvSpPr>
        <p:spPr bwMode="auto">
          <a:xfrm>
            <a:off x="539750" y="5321300"/>
            <a:ext cx="2808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Премиум-класс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4288" y="1285875"/>
            <a:ext cx="1512168" cy="58477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NEW !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1" y="2708920"/>
            <a:ext cx="2571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49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89212" y="1619011"/>
            <a:ext cx="8352928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2000" b="1" dirty="0" err="1"/>
              <a:t>Baumit</a:t>
            </a:r>
            <a:r>
              <a:rPr lang="en-US" altLang="ru-RU" sz="2000" b="1" dirty="0"/>
              <a:t> </a:t>
            </a:r>
            <a:r>
              <a:rPr lang="de-DE" altLang="ru-RU" sz="2000" b="1" dirty="0" err="1"/>
              <a:t>MosaikTop</a:t>
            </a:r>
            <a:r>
              <a:rPr lang="de-DE" altLang="ru-RU" sz="2000" b="1" dirty="0"/>
              <a:t> </a:t>
            </a:r>
            <a:endParaRPr lang="ru-RU" altLang="ru-RU" sz="2000" b="1" dirty="0"/>
          </a:p>
          <a:p>
            <a:r>
              <a:rPr lang="ru-RU" altLang="ru-RU" dirty="0"/>
              <a:t>Готовая к применению пастообразная цветная декоративная штукатурка на основе полимерного вяжущего, наполненная цветным </a:t>
            </a:r>
            <a:r>
              <a:rPr lang="ru-RU" altLang="ru-RU" dirty="0" err="1"/>
              <a:t>гранулятом</a:t>
            </a:r>
            <a:r>
              <a:rPr lang="ru-RU" altLang="ru-RU" dirty="0"/>
              <a:t>. </a:t>
            </a:r>
          </a:p>
          <a:p>
            <a:endParaRPr lang="ru-RU" altLang="ru-RU" dirty="0"/>
          </a:p>
          <a:p>
            <a:r>
              <a:rPr lang="ru-RU" altLang="ru-RU" dirty="0"/>
              <a:t>Водостойкая</a:t>
            </a:r>
            <a:r>
              <a:rPr lang="de-AT" altLang="ru-RU" dirty="0"/>
              <a:t>, </a:t>
            </a:r>
            <a:r>
              <a:rPr lang="ru-RU" altLang="ru-RU" dirty="0"/>
              <a:t>моющаяся</a:t>
            </a:r>
            <a:r>
              <a:rPr lang="de-AT" altLang="ru-RU" dirty="0"/>
              <a:t>, </a:t>
            </a:r>
            <a:r>
              <a:rPr lang="ru-RU" altLang="ru-RU" dirty="0"/>
              <a:t>высокопрочная</a:t>
            </a:r>
            <a:r>
              <a:rPr lang="de-DE" altLang="ru-RU" dirty="0"/>
              <a:t> </a:t>
            </a:r>
            <a:r>
              <a:rPr lang="ru-RU" altLang="ru-RU" dirty="0"/>
              <a:t>штукатурка.</a:t>
            </a:r>
          </a:p>
          <a:p>
            <a:r>
              <a:rPr lang="ru-RU" altLang="ru-RU" dirty="0">
                <a:cs typeface="Arial" pitchFamily="34" charset="0"/>
              </a:rPr>
              <a:t>Используется для отделки цоколя и создания цветовых акцентов</a:t>
            </a:r>
          </a:p>
          <a:p>
            <a:r>
              <a:rPr lang="ru-RU" altLang="ru-RU" dirty="0">
                <a:cs typeface="Arial" pitchFamily="34" charset="0"/>
              </a:rPr>
              <a:t>Расход: </a:t>
            </a:r>
            <a:r>
              <a:rPr lang="de-DE" altLang="ru-RU" dirty="0">
                <a:cs typeface="Arial" pitchFamily="34" charset="0"/>
              </a:rPr>
              <a:t>3,5-4,0 </a:t>
            </a:r>
            <a:r>
              <a:rPr lang="ru-RU" altLang="ru-RU" dirty="0">
                <a:cs typeface="Arial" pitchFamily="34" charset="0"/>
              </a:rPr>
              <a:t>кг</a:t>
            </a:r>
            <a:r>
              <a:rPr lang="de-DE" altLang="ru-RU" dirty="0">
                <a:cs typeface="Arial" pitchFamily="34" charset="0"/>
              </a:rPr>
              <a:t>/</a:t>
            </a:r>
            <a:r>
              <a:rPr lang="ru-RU" altLang="ru-RU" dirty="0">
                <a:cs typeface="Arial" pitchFamily="34" charset="0"/>
              </a:rPr>
              <a:t>м</a:t>
            </a:r>
            <a:r>
              <a:rPr lang="de-DE" altLang="ru-RU" baseline="30000" dirty="0">
                <a:cs typeface="Arial" pitchFamily="34" charset="0"/>
              </a:rPr>
              <a:t>2</a:t>
            </a:r>
          </a:p>
          <a:p>
            <a:r>
              <a:rPr lang="ru-RU" altLang="ru-RU" dirty="0">
                <a:cs typeface="Arial" pitchFamily="34" charset="0"/>
              </a:rPr>
              <a:t>Крупность зерна: до 2 мм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23528" y="1124744"/>
            <a:ext cx="3684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2400" b="1" dirty="0">
                <a:cs typeface="Arial" pitchFamily="34" charset="0"/>
              </a:rPr>
              <a:t>Мозаичная штукатурка</a:t>
            </a:r>
            <a:endParaRPr lang="de-DE" altLang="ru-RU" b="1" dirty="0">
              <a:cs typeface="Arial" pitchFamily="34" charset="0"/>
            </a:endParaRPr>
          </a:p>
        </p:txBody>
      </p:sp>
      <p:sp>
        <p:nvSpPr>
          <p:cNvPr id="92164" name="Прямоугольник 4"/>
          <p:cNvSpPr>
            <a:spLocks noChangeArrowheads="1"/>
          </p:cNvSpPr>
          <p:nvPr/>
        </p:nvSpPr>
        <p:spPr bwMode="auto">
          <a:xfrm>
            <a:off x="5689840" y="1103076"/>
            <a:ext cx="33937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Для цоколей,</a:t>
            </a:r>
            <a:r>
              <a:rPr lang="de-DE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суперкачество</a:t>
            </a:r>
            <a:r>
              <a:rPr lang="ru-RU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4" y="4653136"/>
            <a:ext cx="25431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25934" y="3844497"/>
            <a:ext cx="1512168" cy="58477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NEW !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653136"/>
            <a:ext cx="58095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9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95536" y="3820981"/>
            <a:ext cx="2987825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2000" b="1" dirty="0" err="1"/>
              <a:t>Baumit</a:t>
            </a:r>
            <a:r>
              <a:rPr lang="en-US" altLang="ru-RU" sz="2000" b="1" dirty="0"/>
              <a:t> </a:t>
            </a:r>
            <a:r>
              <a:rPr lang="de-DE" altLang="ru-RU" sz="2000" b="1" dirty="0" err="1"/>
              <a:t>CreativTop</a:t>
            </a:r>
            <a:r>
              <a:rPr lang="de-DE" altLang="ru-RU" sz="2000" b="1" dirty="0"/>
              <a:t> </a:t>
            </a:r>
            <a:endParaRPr lang="ru-RU" altLang="ru-RU" sz="2000" b="1" dirty="0"/>
          </a:p>
          <a:p>
            <a:r>
              <a:rPr lang="ru-RU" altLang="ru-RU" dirty="0"/>
              <a:t>Готовая к применению пастообразная цветная декоративная штукатурка на основе силиконового вяжущего. </a:t>
            </a:r>
          </a:p>
          <a:p>
            <a:endParaRPr lang="ru-RU" altLang="ru-RU" dirty="0"/>
          </a:p>
          <a:p>
            <a:r>
              <a:rPr lang="ru-RU" altLang="ru-RU" dirty="0"/>
              <a:t>Водостойкая</a:t>
            </a:r>
            <a:r>
              <a:rPr lang="de-AT" altLang="ru-RU" dirty="0"/>
              <a:t>, </a:t>
            </a:r>
            <a:r>
              <a:rPr lang="ru-RU" altLang="ru-RU" dirty="0"/>
              <a:t>моющаяся.</a:t>
            </a:r>
          </a:p>
          <a:p>
            <a:r>
              <a:rPr lang="ru-RU" altLang="ru-RU" dirty="0">
                <a:cs typeface="Arial" pitchFamily="34" charset="0"/>
              </a:rPr>
              <a:t>Для креативного фасадного дизайна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467544" y="1124744"/>
            <a:ext cx="43051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2400" b="1" dirty="0">
                <a:cs typeface="Arial" pitchFamily="34" charset="0"/>
              </a:rPr>
              <a:t>Моделируемая штукатурка</a:t>
            </a:r>
            <a:endParaRPr lang="de-DE" altLang="ru-RU" b="1" dirty="0"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82" y="2249760"/>
            <a:ext cx="559201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8" y="1730078"/>
            <a:ext cx="2743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88945" y="1144770"/>
            <a:ext cx="1512168" cy="58477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NEW !</a:t>
            </a:r>
          </a:p>
        </p:txBody>
      </p:sp>
    </p:spTree>
    <p:extLst>
      <p:ext uri="{BB962C8B-B14F-4D97-AF65-F5344CB8AC3E}">
        <p14:creationId xmlns:p14="http://schemas.microsoft.com/office/powerpoint/2010/main" val="36148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http://www.murexin.ru/upload/NEWS/Mosbuild2012_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9091" name="Picture 2" descr="C:\Users\hp\Desktop\MUR\ТЕСТЫ продукции\Тест Энерджи Стар Зимний - 021212\Мирской пр-д, Реутов - Энерджи Стар зимний - Кох - 031212\031220121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4614863"/>
            <a:ext cx="263683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598988"/>
            <a:ext cx="2659062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Прямоугольник 1"/>
          <p:cNvSpPr>
            <a:spLocks noChangeArrowheads="1"/>
          </p:cNvSpPr>
          <p:nvPr/>
        </p:nvSpPr>
        <p:spPr bwMode="auto">
          <a:xfrm>
            <a:off x="2411413" y="1603375"/>
            <a:ext cx="626427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b="1" dirty="0" err="1"/>
              <a:t>Baumit</a:t>
            </a:r>
            <a:r>
              <a:rPr lang="en-US" altLang="ru-RU" sz="2000" b="1" dirty="0"/>
              <a:t> </a:t>
            </a:r>
            <a:r>
              <a:rPr lang="de-DE" altLang="ru-RU" sz="2000" b="1" dirty="0" err="1">
                <a:solidFill>
                  <a:srgbClr val="0000CC"/>
                </a:solidFill>
              </a:rPr>
              <a:t>SpeedTop</a:t>
            </a:r>
            <a:r>
              <a:rPr lang="de-DE" altLang="ru-RU" sz="2000" b="1" dirty="0">
                <a:solidFill>
                  <a:srgbClr val="0000CC"/>
                </a:solidFill>
              </a:rPr>
              <a:t> </a:t>
            </a:r>
            <a:endParaRPr lang="ru-RU" altLang="ru-RU" sz="2000" b="1" dirty="0">
              <a:solidFill>
                <a:srgbClr val="0000CC"/>
              </a:solidFill>
            </a:endParaRPr>
          </a:p>
          <a:p>
            <a:pPr eaLnBrk="1" hangingPunct="1"/>
            <a:r>
              <a:rPr lang="ru-RU" altLang="ru-RU" dirty="0"/>
              <a:t> </a:t>
            </a:r>
          </a:p>
          <a:p>
            <a:pPr eaLnBrk="1" hangingPunct="1"/>
            <a:r>
              <a:rPr lang="ru-RU" altLang="ru-RU" b="1" dirty="0">
                <a:solidFill>
                  <a:srgbClr val="0000CC"/>
                </a:solidFill>
              </a:rPr>
              <a:t>Ускоритель твердения </a:t>
            </a:r>
          </a:p>
          <a:p>
            <a:pPr eaLnBrk="1" hangingPunct="1"/>
            <a:r>
              <a:rPr lang="ru-RU" altLang="ru-RU" dirty="0"/>
              <a:t>Жидкая синтетическая добавка в полимерные штукатурки  для ускорения пленкообразования и твердения. Для использования </a:t>
            </a:r>
            <a:r>
              <a:rPr lang="ru-RU" altLang="ru-RU" dirty="0">
                <a:solidFill>
                  <a:srgbClr val="FF0000"/>
                </a:solidFill>
              </a:rPr>
              <a:t>при низких температурах (от +1 </a:t>
            </a:r>
            <a:r>
              <a:rPr lang="de-DE" altLang="ru-RU" dirty="0">
                <a:solidFill>
                  <a:srgbClr val="FF0000"/>
                </a:solidFill>
              </a:rPr>
              <a:t>º</a:t>
            </a:r>
            <a:r>
              <a:rPr lang="ru-RU" altLang="ru-RU" dirty="0">
                <a:solidFill>
                  <a:srgbClr val="FF0000"/>
                </a:solidFill>
              </a:rPr>
              <a:t>C до +15 </a:t>
            </a:r>
            <a:r>
              <a:rPr lang="de-DE" altLang="ru-RU" dirty="0">
                <a:solidFill>
                  <a:srgbClr val="FF0000"/>
                </a:solidFill>
              </a:rPr>
              <a:t>º</a:t>
            </a:r>
            <a:r>
              <a:rPr lang="ru-RU" altLang="ru-RU" dirty="0">
                <a:solidFill>
                  <a:srgbClr val="FF0000"/>
                </a:solidFill>
              </a:rPr>
              <a:t>C) и высокой относительной влажности воздуха (до 95%)</a:t>
            </a:r>
            <a:r>
              <a:rPr lang="ru-RU" altLang="ru-RU" dirty="0"/>
              <a:t>.</a:t>
            </a:r>
          </a:p>
          <a:p>
            <a:pPr eaLnBrk="1" hangingPunct="1"/>
            <a:r>
              <a:rPr lang="ru-RU" altLang="ru-RU" dirty="0"/>
              <a:t>Расход: 250 мл на пластмассовое ведро 25 кг</a:t>
            </a:r>
          </a:p>
        </p:txBody>
      </p:sp>
      <p:pic>
        <p:nvPicPr>
          <p:cNvPr id="890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98988"/>
            <a:ext cx="2659062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hp\Desktop\BAUMIT\PDBLs Baumit-Vtorov 301217\0-мешки фото\Новая папка\SpeedTop_250ml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5" y="1603375"/>
            <a:ext cx="986459" cy="27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779463" y="1676400"/>
            <a:ext cx="78311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de-DE" altLang="ru-RU" sz="2800"/>
          </a:p>
          <a:p>
            <a:pPr lvl="1" algn="ctr" eaLnBrk="1" hangingPunct="1">
              <a:buClr>
                <a:srgbClr val="FF0000"/>
              </a:buClr>
              <a:buSzPct val="85000"/>
              <a:buFont typeface="Wingdings" pitchFamily="2" charset="2"/>
              <a:buNone/>
            </a:pPr>
            <a:endParaRPr lang="de-DE" altLang="ru-RU"/>
          </a:p>
        </p:txBody>
      </p:sp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779463" y="1676400"/>
            <a:ext cx="78311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de-DE" altLang="ru-RU" sz="2800"/>
          </a:p>
          <a:p>
            <a:pPr lvl="1" algn="ctr" eaLnBrk="1" hangingPunct="1">
              <a:buClr>
                <a:srgbClr val="FF0000"/>
              </a:buClr>
              <a:buSzPct val="85000"/>
              <a:buFont typeface="Wingdings" pitchFamily="2" charset="2"/>
              <a:buNone/>
            </a:pPr>
            <a:endParaRPr lang="de-DE" altLang="ru-RU"/>
          </a:p>
        </p:txBody>
      </p:sp>
      <p:sp>
        <p:nvSpPr>
          <p:cNvPr id="98308" name="Rectangle 6"/>
          <p:cNvSpPr>
            <a:spLocks noChangeArrowheads="1"/>
          </p:cNvSpPr>
          <p:nvPr/>
        </p:nvSpPr>
        <p:spPr bwMode="auto">
          <a:xfrm>
            <a:off x="779463" y="1676400"/>
            <a:ext cx="78311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de-DE" altLang="ru-RU" sz="2800"/>
          </a:p>
          <a:p>
            <a:pPr lvl="1" algn="ctr" eaLnBrk="1" hangingPunct="1">
              <a:buClr>
                <a:srgbClr val="FF0000"/>
              </a:buClr>
              <a:buSzPct val="85000"/>
              <a:buFont typeface="Wingdings" pitchFamily="2" charset="2"/>
              <a:buNone/>
            </a:pPr>
            <a:endParaRPr lang="de-DE" altLang="ru-RU"/>
          </a:p>
        </p:txBody>
      </p:sp>
      <p:sp>
        <p:nvSpPr>
          <p:cNvPr id="98309" name="Rectangle 7"/>
          <p:cNvSpPr>
            <a:spLocks noChangeArrowheads="1"/>
          </p:cNvSpPr>
          <p:nvPr/>
        </p:nvSpPr>
        <p:spPr bwMode="auto">
          <a:xfrm>
            <a:off x="2971800" y="2057400"/>
            <a:ext cx="640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de-DE" altLang="ru-RU" sz="2400">
              <a:solidFill>
                <a:schemeClr val="bg1"/>
              </a:solidFill>
            </a:endParaRPr>
          </a:p>
          <a:p>
            <a:pPr algn="ctr" eaLnBrk="1" hangingPunct="1"/>
            <a:endParaRPr lang="de-DE" altLang="ru-RU" sz="2400">
              <a:solidFill>
                <a:schemeClr val="bg1"/>
              </a:solidFill>
            </a:endParaRPr>
          </a:p>
          <a:p>
            <a:pPr algn="ctr" eaLnBrk="1" hangingPunct="1"/>
            <a:endParaRPr lang="de-DE" altLang="ru-RU" sz="2400">
              <a:solidFill>
                <a:schemeClr val="bg1"/>
              </a:solidFill>
            </a:endParaRPr>
          </a:p>
          <a:p>
            <a:pPr algn="ctr" eaLnBrk="1" hangingPunct="1"/>
            <a:endParaRPr lang="de-DE" altLang="ru-RU" sz="2400">
              <a:solidFill>
                <a:schemeClr val="bg1"/>
              </a:solidFill>
            </a:endParaRPr>
          </a:p>
          <a:p>
            <a:pPr algn="ctr" eaLnBrk="1" hangingPunct="1"/>
            <a:endParaRPr lang="de-DE" altLang="ru-RU" sz="2400">
              <a:solidFill>
                <a:schemeClr val="bg1"/>
              </a:solidFill>
            </a:endParaRPr>
          </a:p>
          <a:p>
            <a:pPr algn="ctr" eaLnBrk="1" hangingPunct="1"/>
            <a:endParaRPr lang="de-DE" altLang="ru-RU" sz="2400">
              <a:solidFill>
                <a:schemeClr val="bg1"/>
              </a:solidFill>
            </a:endParaRPr>
          </a:p>
          <a:p>
            <a:pPr algn="ctr" eaLnBrk="1" hangingPunct="1"/>
            <a:endParaRPr lang="de-DE" altLang="ru-RU" sz="2400"/>
          </a:p>
        </p:txBody>
      </p:sp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478631" y="1952879"/>
            <a:ext cx="4986338" cy="15213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de-DE" dirty="0">
                <a:solidFill>
                  <a:srgbClr val="FF0000"/>
                </a:solidFill>
                <a:latin typeface="+mn-lt"/>
              </a:rPr>
              <a:t>8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88</a:t>
            </a:r>
            <a:r>
              <a:rPr lang="de-DE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цветов!</a:t>
            </a:r>
            <a:endParaRPr lang="de-DE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dirty="0">
                <a:latin typeface="+mn-lt"/>
              </a:rPr>
              <a:t>Учтены последние дизайнерские тренды</a:t>
            </a:r>
            <a:endParaRPr lang="de-DE" dirty="0">
              <a:latin typeface="+mn-lt"/>
            </a:endParaRPr>
          </a:p>
          <a:p>
            <a:pPr marL="342900" indent="-342900"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dirty="0">
                <a:latin typeface="+mn-lt"/>
              </a:rPr>
              <a:t>Специальные цвета по запросу клиента</a:t>
            </a:r>
          </a:p>
          <a:p>
            <a:pPr marL="342900" indent="-342900"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dirty="0">
                <a:latin typeface="+mn-lt"/>
              </a:rPr>
              <a:t>Минеральные пигменты швейцарской компании </a:t>
            </a:r>
            <a:r>
              <a:rPr lang="de-DE" dirty="0" err="1">
                <a:latin typeface="+mn-lt"/>
              </a:rPr>
              <a:t>Pinova</a:t>
            </a:r>
            <a:endParaRPr lang="de-DE" dirty="0">
              <a:latin typeface="+mn-lt"/>
            </a:endParaRPr>
          </a:p>
        </p:txBody>
      </p:sp>
      <p:sp>
        <p:nvSpPr>
          <p:cNvPr id="63497" name="Text Box 14"/>
          <p:cNvSpPr txBox="1">
            <a:spLocks noChangeArrowheads="1"/>
          </p:cNvSpPr>
          <p:nvPr/>
        </p:nvSpPr>
        <p:spPr bwMode="auto">
          <a:xfrm>
            <a:off x="571500" y="1196752"/>
            <a:ext cx="48934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цветовая палитра </a:t>
            </a:r>
          </a:p>
          <a:p>
            <a:pPr>
              <a:spcBef>
                <a:spcPts val="0"/>
              </a:spcBef>
              <a:defRPr/>
            </a:pPr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Baumit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World </a:t>
            </a:r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</a:t>
            </a:r>
          </a:p>
        </p:txBody>
      </p:sp>
      <p:sp>
        <p:nvSpPr>
          <p:cNvPr id="98312" name="Прямоугольник 8"/>
          <p:cNvSpPr>
            <a:spLocks noChangeArrowheads="1"/>
          </p:cNvSpPr>
          <p:nvPr/>
        </p:nvSpPr>
        <p:spPr bwMode="auto">
          <a:xfrm>
            <a:off x="5447658" y="5269850"/>
            <a:ext cx="337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Стойкость к УФ-излучению!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6" y="3474244"/>
            <a:ext cx="3488913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554831" y="6110918"/>
            <a:ext cx="37848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Профессиональная колеровка!</a:t>
            </a:r>
          </a:p>
        </p:txBody>
      </p:sp>
      <p:pic>
        <p:nvPicPr>
          <p:cNvPr id="23554" name="Picture 2" descr="C:\Users\hp\Desktop\BAUMIT\PDBLs Baumit-Vtorov 301217\0-мешки фото\Новая папка\EasyLife_Faecher_KORR_klein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45" y="1196752"/>
            <a:ext cx="3505178" cy="38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46873" y="5639737"/>
            <a:ext cx="2555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 dirty="0">
                <a:ea typeface="Calibri" pitchFamily="34" charset="0"/>
                <a:cs typeface="Arial" pitchFamily="34" charset="0"/>
              </a:rPr>
              <a:t>Холодные пигменты</a:t>
            </a:r>
          </a:p>
        </p:txBody>
      </p:sp>
    </p:spTree>
    <p:extLst>
      <p:ext uri="{BB962C8B-B14F-4D97-AF65-F5344CB8AC3E}">
        <p14:creationId xmlns:p14="http://schemas.microsoft.com/office/powerpoint/2010/main" val="1746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500063" y="1285875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latin typeface="+mn-lt"/>
              </a:rPr>
              <a:t>Холодные пигменты</a:t>
            </a:r>
            <a:endParaRPr lang="de-DE" sz="2400" b="1" dirty="0">
              <a:latin typeface="+mn-lt"/>
            </a:endParaRPr>
          </a:p>
        </p:txBody>
      </p:sp>
      <p:pic>
        <p:nvPicPr>
          <p:cNvPr id="8" name="Picture 6" descr="L0F 0300_5 nach burnout_5_klei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8"/>
          <a:stretch/>
        </p:blipFill>
        <p:spPr bwMode="auto">
          <a:xfrm>
            <a:off x="4105272" y="2776112"/>
            <a:ext cx="3672409" cy="279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0F D802_5 nach burnout_3_klei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5" y="2776112"/>
            <a:ext cx="3550679" cy="279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5"/>
          <p:cNvSpPr/>
          <p:nvPr/>
        </p:nvSpPr>
        <p:spPr bwMode="auto">
          <a:xfrm>
            <a:off x="2161057" y="2560088"/>
            <a:ext cx="1368152" cy="1336593"/>
          </a:xfrm>
          <a:prstGeom prst="ellipse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normalizeH="0" baseline="0">
              <a:ln>
                <a:solidFill>
                  <a:srgbClr val="F82523"/>
                </a:solidFill>
              </a:ln>
              <a:solidFill>
                <a:schemeClr val="tx1"/>
              </a:solidFill>
              <a:effectLst/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11" name="Inhaltsplatzhalter 2"/>
          <p:cNvSpPr>
            <a:spLocks noGrp="1"/>
          </p:cNvSpPr>
          <p:nvPr/>
        </p:nvSpPr>
        <p:spPr bwMode="auto">
          <a:xfrm>
            <a:off x="426584" y="5570784"/>
            <a:ext cx="3556960" cy="50577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6725" indent="-4667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445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530350" indent="-2952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949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FrnkGothITC Bk BT" pitchFamily="34" charset="0"/>
                <a:ea typeface="+mn-ea"/>
              </a:defRPr>
            </a:lvl4pPr>
            <a:lvl5pPr marL="23685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FrnkGothITC Bk BT" pitchFamily="34" charset="0"/>
                <a:ea typeface="+mn-ea"/>
              </a:defRPr>
            </a:lvl5pPr>
            <a:lvl6pPr marL="2825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FrnkGothITC Bk BT" pitchFamily="34" charset="0"/>
                <a:ea typeface="+mn-ea"/>
              </a:defRPr>
            </a:lvl6pPr>
            <a:lvl7pPr marL="32829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FrnkGothITC Bk BT" pitchFamily="34" charset="0"/>
                <a:ea typeface="+mn-ea"/>
              </a:defRPr>
            </a:lvl7pPr>
            <a:lvl8pPr marL="37401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FrnkGothITC Bk BT" pitchFamily="34" charset="0"/>
                <a:ea typeface="+mn-ea"/>
              </a:defRPr>
            </a:lvl8pPr>
            <a:lvl9pPr marL="41973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FrnkGothITC Bk BT" pitchFamily="34" charset="0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Clr>
                <a:srgbClr val="FF0000"/>
              </a:buClr>
              <a:buSzPct val="150000"/>
              <a:buNone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82 °C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Обычный пигмент</a:t>
            </a:r>
            <a:r>
              <a:rPr lang="de-AT" sz="23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4105273" y="5566405"/>
            <a:ext cx="3671025" cy="5026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kumimoji="1" lang="de-AT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 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kumimoji="1" lang="de-AT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</a:t>
            </a:r>
            <a:r>
              <a:rPr kumimoji="1" lang="ru-RU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1" lang="de-AT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1" lang="ru-RU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холодный пигмент</a:t>
            </a:r>
            <a:endParaRPr kumimoji="1" lang="de-AT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421" y="1984024"/>
            <a:ext cx="10801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500063" y="1747838"/>
            <a:ext cx="7276235" cy="57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ru-RU" sz="23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на темных фасадах на солнце летом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57" y="1335952"/>
            <a:ext cx="110444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500063" y="1285875"/>
            <a:ext cx="542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latin typeface="+mn-lt"/>
              </a:rPr>
              <a:t>Выбор цветов</a:t>
            </a:r>
            <a:endParaRPr lang="de-DE" sz="2400" b="1" dirty="0">
              <a:latin typeface="+mn-lt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7345"/>
            <a:ext cx="7836159" cy="315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7" y="4932947"/>
            <a:ext cx="78361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Значение TSR (полное отражение солнечной энергии): При цветовых оттенках со значением TSR 20-24 на фасадных теплоизоляционных композиционных системах необходимо выполнять  армированный базовый штукатурный слой с применением базовых составов на цементном вяжущем повышенной толщиной (≥ 5 мм) 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6981423" y="1138753"/>
            <a:ext cx="1512168" cy="58477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NEW !</a:t>
            </a:r>
          </a:p>
        </p:txBody>
      </p:sp>
    </p:spTree>
    <p:extLst>
      <p:ext uri="{BB962C8B-B14F-4D97-AF65-F5344CB8AC3E}">
        <p14:creationId xmlns:p14="http://schemas.microsoft.com/office/powerpoint/2010/main" val="8657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4"/>
          <p:cNvGrpSpPr>
            <a:grpSpLocks/>
          </p:cNvGrpSpPr>
          <p:nvPr/>
        </p:nvGrpSpPr>
        <p:grpSpPr bwMode="auto">
          <a:xfrm>
            <a:off x="8100392" y="3362001"/>
            <a:ext cx="928688" cy="1282700"/>
            <a:chOff x="2562" y="1182"/>
            <a:chExt cx="817" cy="1749"/>
          </a:xfrm>
        </p:grpSpPr>
        <p:sp>
          <p:nvSpPr>
            <p:cNvPr id="28704" name="Picture 16" descr="SchlagDübel 8N"/>
            <p:cNvSpPr>
              <a:spLocks noChangeAspect="1" noChangeArrowheads="1"/>
            </p:cNvSpPr>
            <p:nvPr/>
          </p:nvSpPr>
          <p:spPr bwMode="auto">
            <a:xfrm>
              <a:off x="2698" y="1182"/>
              <a:ext cx="462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28705" name="Picture 18" descr="SD FV 150 diagonal v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43178">
              <a:off x="2443" y="1767"/>
              <a:ext cx="1346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06" name="Picture 19" descr="ejotherm NT"/>
            <p:cNvSpPr>
              <a:spLocks noChangeAspect="1" noChangeArrowheads="1"/>
            </p:cNvSpPr>
            <p:nvPr/>
          </p:nvSpPr>
          <p:spPr bwMode="auto">
            <a:xfrm>
              <a:off x="2562" y="1660"/>
              <a:ext cx="437" cy="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28675" name="Text Box 44"/>
          <p:cNvSpPr txBox="1">
            <a:spLocks noChangeArrowheads="1"/>
          </p:cNvSpPr>
          <p:nvPr/>
        </p:nvSpPr>
        <p:spPr bwMode="auto">
          <a:xfrm>
            <a:off x="357188" y="1196752"/>
            <a:ext cx="788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/>
              <a:t>Состав систем теплоизоляции</a:t>
            </a:r>
            <a:r>
              <a:rPr lang="en-US" altLang="ru-RU" sz="2400" b="1" dirty="0"/>
              <a:t> </a:t>
            </a:r>
            <a:r>
              <a:rPr lang="de-DE" altLang="ru-RU" sz="2400" b="1" dirty="0" err="1"/>
              <a:t>Baumit</a:t>
            </a:r>
            <a:endParaRPr lang="ru-RU" altLang="ru-RU" sz="2400" b="1" dirty="0"/>
          </a:p>
        </p:txBody>
      </p:sp>
      <p:grpSp>
        <p:nvGrpSpPr>
          <p:cNvPr id="28676" name="Group 3"/>
          <p:cNvGrpSpPr>
            <a:grpSpLocks/>
          </p:cNvGrpSpPr>
          <p:nvPr/>
        </p:nvGrpSpPr>
        <p:grpSpPr bwMode="auto">
          <a:xfrm>
            <a:off x="285750" y="1928813"/>
            <a:ext cx="5929313" cy="4713287"/>
            <a:chOff x="385" y="981"/>
            <a:chExt cx="2450" cy="2923"/>
          </a:xfrm>
        </p:grpSpPr>
        <p:sp>
          <p:nvSpPr>
            <p:cNvPr id="28689" name="Rectangle 4"/>
            <p:cNvSpPr>
              <a:spLocks noChangeArrowheads="1"/>
            </p:cNvSpPr>
            <p:nvPr/>
          </p:nvSpPr>
          <p:spPr bwMode="auto">
            <a:xfrm>
              <a:off x="1247" y="3417"/>
              <a:ext cx="1588" cy="487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de-DE" altLang="ru-RU" sz="1400" dirty="0" err="1">
                  <a:solidFill>
                    <a:srgbClr val="00B0F0"/>
                  </a:solidFill>
                </a:rPr>
                <a:t>PuraColor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NanoporColor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SilikonColor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</a:t>
              </a:r>
              <a:endParaRPr kumimoji="1" lang="ru-RU" altLang="ru-RU" sz="1400" dirty="0">
                <a:solidFill>
                  <a:srgbClr val="00B0F0"/>
                </a:solidFill>
              </a:endParaRPr>
            </a:p>
            <a:p>
              <a:pPr algn="ctr"/>
              <a:r>
                <a:rPr kumimoji="1" lang="de-DE" altLang="ru-RU" sz="1400" dirty="0">
                  <a:solidFill>
                    <a:srgbClr val="00B0F0"/>
                  </a:solidFill>
                </a:rPr>
                <a:t>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SilikatColor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GranoporColor</a:t>
              </a:r>
              <a:r>
                <a:rPr kumimoji="1" lang="ru-RU" altLang="ru-RU" sz="1400" dirty="0">
                  <a:solidFill>
                    <a:srgbClr val="00B0F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52020</a:t>
              </a:r>
              <a:r>
                <a:rPr kumimoji="1" lang="ru-RU" altLang="ru-RU" sz="1400" dirty="0">
                  <a:solidFill>
                    <a:srgbClr val="FF0000"/>
                  </a:solidFill>
                </a:rPr>
                <a:t>)</a:t>
              </a:r>
              <a:endParaRPr kumimoji="1" lang="ru-RU" altLang="ru-RU" sz="1200" dirty="0">
                <a:solidFill>
                  <a:srgbClr val="FF0000"/>
                </a:solidFill>
              </a:endParaRPr>
            </a:p>
            <a:p>
              <a:pPr algn="ctr"/>
              <a:endParaRPr kumimoji="1" lang="de-DE" altLang="ru-RU" sz="1400" dirty="0">
                <a:solidFill>
                  <a:srgbClr val="00B0F0"/>
                </a:solidFill>
              </a:endParaRPr>
            </a:p>
          </p:txBody>
        </p:sp>
        <p:sp>
          <p:nvSpPr>
            <p:cNvPr id="28690" name="Rectangle 5"/>
            <p:cNvSpPr>
              <a:spLocks noChangeArrowheads="1"/>
            </p:cNvSpPr>
            <p:nvPr/>
          </p:nvSpPr>
          <p:spPr bwMode="auto">
            <a:xfrm>
              <a:off x="385" y="3417"/>
              <a:ext cx="771" cy="48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>
                  <a:solidFill>
                    <a:srgbClr val="000000"/>
                  </a:solidFill>
                </a:rPr>
                <a:t>Фасадные краски</a:t>
              </a:r>
              <a:endParaRPr kumimoji="1" lang="de-DE" altLang="ru-RU" sz="1400">
                <a:solidFill>
                  <a:srgbClr val="000000"/>
                </a:solidFill>
              </a:endParaRPr>
            </a:p>
          </p:txBody>
        </p:sp>
        <p:sp>
          <p:nvSpPr>
            <p:cNvPr id="28691" name="Rectangle 6"/>
            <p:cNvSpPr>
              <a:spLocks noChangeArrowheads="1"/>
            </p:cNvSpPr>
            <p:nvPr/>
          </p:nvSpPr>
          <p:spPr bwMode="auto">
            <a:xfrm>
              <a:off x="1247" y="981"/>
              <a:ext cx="1588" cy="177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de-DE" altLang="ru-RU" sz="1400" dirty="0" err="1">
                  <a:solidFill>
                    <a:srgbClr val="00B0F0"/>
                  </a:solidFill>
                </a:rPr>
                <a:t>StarContact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ProContact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NivoFix</a:t>
              </a:r>
              <a:r>
                <a:rPr kumimoji="1" lang="ru-RU" altLang="ru-RU" sz="1400" dirty="0">
                  <a:solidFill>
                    <a:srgbClr val="00B0F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54359</a:t>
              </a:r>
              <a:r>
                <a:rPr kumimoji="1" lang="ru-RU" altLang="ru-RU" sz="1400" dirty="0">
                  <a:solidFill>
                    <a:srgbClr val="FF6600"/>
                  </a:solidFill>
                </a:rPr>
                <a:t>)</a:t>
              </a:r>
              <a:endParaRPr kumimoji="1" lang="de-AT" altLang="ru-RU" sz="1400" dirty="0">
                <a:solidFill>
                  <a:srgbClr val="FF6600"/>
                </a:solidFill>
              </a:endParaRPr>
            </a:p>
          </p:txBody>
        </p:sp>
        <p:sp>
          <p:nvSpPr>
            <p:cNvPr id="28692" name="Rectangle 7"/>
            <p:cNvSpPr>
              <a:spLocks noChangeArrowheads="1"/>
            </p:cNvSpPr>
            <p:nvPr/>
          </p:nvSpPr>
          <p:spPr bwMode="auto">
            <a:xfrm>
              <a:off x="385" y="981"/>
              <a:ext cx="771" cy="177"/>
            </a:xfrm>
            <a:prstGeom prst="rect">
              <a:avLst/>
            </a:prstGeom>
            <a:solidFill>
              <a:srgbClr val="C0C0C0"/>
            </a:solidFill>
            <a:ln w="12700" cap="sq" algn="ctr">
              <a:solidFill>
                <a:srgbClr val="EAEAEA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>
                  <a:solidFill>
                    <a:srgbClr val="000000"/>
                  </a:solidFill>
                </a:rPr>
                <a:t>Клей</a:t>
              </a:r>
              <a:endParaRPr kumimoji="1" lang="de-DE" altLang="ru-RU" sz="1400">
                <a:solidFill>
                  <a:srgbClr val="000000"/>
                </a:solidFill>
              </a:endParaRPr>
            </a:p>
          </p:txBody>
        </p:sp>
        <p:sp>
          <p:nvSpPr>
            <p:cNvPr id="28693" name="Rectangle 8"/>
            <p:cNvSpPr>
              <a:spLocks noChangeArrowheads="1"/>
            </p:cNvSpPr>
            <p:nvPr/>
          </p:nvSpPr>
          <p:spPr bwMode="auto">
            <a:xfrm>
              <a:off x="1247" y="1247"/>
              <a:ext cx="1588" cy="208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 dirty="0" err="1">
                  <a:solidFill>
                    <a:srgbClr val="000000"/>
                  </a:solidFill>
                </a:rPr>
                <a:t>Минвата</a:t>
              </a:r>
              <a:r>
                <a:rPr kumimoji="1" lang="ru-RU" altLang="ru-RU" sz="1400" dirty="0">
                  <a:solidFill>
                    <a:srgbClr val="000000"/>
                  </a:solidFill>
                </a:rPr>
                <a:t> / </a:t>
              </a:r>
              <a:r>
                <a:rPr kumimoji="1" lang="ru-RU" altLang="ru-RU" sz="1400" dirty="0" err="1">
                  <a:solidFill>
                    <a:srgbClr val="000000"/>
                  </a:solidFill>
                </a:rPr>
                <a:t>Пенополистирол</a:t>
              </a:r>
              <a:r>
                <a:rPr kumimoji="1" lang="ru-RU" altLang="ru-RU" sz="1400" dirty="0">
                  <a:solidFill>
                    <a:srgbClr val="00000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15588)</a:t>
              </a:r>
              <a:r>
                <a:rPr kumimoji="1" lang="ru-RU" altLang="ru-RU" sz="1400" dirty="0">
                  <a:solidFill>
                    <a:srgbClr val="000000"/>
                  </a:solidFill>
                </a:rPr>
                <a:t> </a:t>
              </a:r>
              <a:endParaRPr kumimoji="1" lang="de-DE" alt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28694" name="Rectangle 9"/>
            <p:cNvSpPr>
              <a:spLocks noChangeArrowheads="1"/>
            </p:cNvSpPr>
            <p:nvPr/>
          </p:nvSpPr>
          <p:spPr bwMode="auto">
            <a:xfrm>
              <a:off x="385" y="1247"/>
              <a:ext cx="771" cy="20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>
                  <a:solidFill>
                    <a:srgbClr val="000000"/>
                  </a:solidFill>
                </a:rPr>
                <a:t>Утеплитель</a:t>
              </a:r>
              <a:endParaRPr kumimoji="1" lang="de-DE" altLang="ru-RU" sz="1400">
                <a:solidFill>
                  <a:srgbClr val="000000"/>
                </a:solidFill>
              </a:endParaRPr>
            </a:p>
          </p:txBody>
        </p:sp>
        <p:sp>
          <p:nvSpPr>
            <p:cNvPr id="28695" name="Rectangle 10"/>
            <p:cNvSpPr>
              <a:spLocks noChangeArrowheads="1"/>
            </p:cNvSpPr>
            <p:nvPr/>
          </p:nvSpPr>
          <p:spPr bwMode="auto">
            <a:xfrm>
              <a:off x="1247" y="1513"/>
              <a:ext cx="1588" cy="22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 dirty="0">
                  <a:solidFill>
                    <a:srgbClr val="000000"/>
                  </a:solidFill>
                </a:rPr>
                <a:t>Тарельчатый анкер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58359)</a:t>
              </a:r>
              <a:endParaRPr kumimoji="1" lang="de-DE" alt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28696" name="Rectangle 11"/>
            <p:cNvSpPr>
              <a:spLocks noChangeArrowheads="1"/>
            </p:cNvSpPr>
            <p:nvPr/>
          </p:nvSpPr>
          <p:spPr bwMode="auto">
            <a:xfrm>
              <a:off x="385" y="1513"/>
              <a:ext cx="771" cy="22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prstDash val="dash"/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 dirty="0">
                  <a:solidFill>
                    <a:srgbClr val="000000"/>
                  </a:solidFill>
                </a:rPr>
                <a:t>Мех. крепеж</a:t>
              </a:r>
              <a:endParaRPr kumimoji="1" lang="de-DE" alt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28697" name="Rectangle 13"/>
            <p:cNvSpPr>
              <a:spLocks noChangeArrowheads="1"/>
            </p:cNvSpPr>
            <p:nvPr/>
          </p:nvSpPr>
          <p:spPr bwMode="auto">
            <a:xfrm>
              <a:off x="1247" y="2178"/>
              <a:ext cx="1588" cy="303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 dirty="0" err="1">
                  <a:solidFill>
                    <a:srgbClr val="000000"/>
                  </a:solidFill>
                </a:rPr>
                <a:t>Щелочестойкая</a:t>
              </a:r>
              <a:r>
                <a:rPr kumimoji="1" lang="ru-RU" altLang="ru-RU" sz="1400" dirty="0">
                  <a:solidFill>
                    <a:srgbClr val="000000"/>
                  </a:solidFill>
                </a:rPr>
                <a:t> </a:t>
              </a:r>
              <a:r>
                <a:rPr kumimoji="1" lang="ru-RU" altLang="ru-RU" sz="1400" dirty="0" err="1">
                  <a:solidFill>
                    <a:srgbClr val="000000"/>
                  </a:solidFill>
                </a:rPr>
                <a:t>стеклосетка</a:t>
              </a:r>
              <a:r>
                <a:rPr kumimoji="1" lang="ru-RU" altLang="ru-RU" sz="1400" dirty="0">
                  <a:solidFill>
                    <a:srgbClr val="00000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55225)</a:t>
              </a:r>
            </a:p>
          </p:txBody>
        </p:sp>
        <p:sp>
          <p:nvSpPr>
            <p:cNvPr id="28698" name="Rectangle 15"/>
            <p:cNvSpPr>
              <a:spLocks noChangeArrowheads="1"/>
            </p:cNvSpPr>
            <p:nvPr/>
          </p:nvSpPr>
          <p:spPr bwMode="auto">
            <a:xfrm>
              <a:off x="385" y="1824"/>
              <a:ext cx="771" cy="66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 dirty="0" err="1">
                  <a:solidFill>
                    <a:srgbClr val="000000"/>
                  </a:solidFill>
                </a:rPr>
                <a:t>Гидрозащитный</a:t>
              </a:r>
              <a:endParaRPr kumimoji="1" lang="ru-RU" altLang="ru-RU" sz="1400" dirty="0">
                <a:solidFill>
                  <a:srgbClr val="000000"/>
                </a:solidFill>
              </a:endParaRPr>
            </a:p>
            <a:p>
              <a:pPr algn="ctr"/>
              <a:r>
                <a:rPr kumimoji="1" lang="ru-RU" altLang="ru-RU" sz="1400" dirty="0" err="1">
                  <a:solidFill>
                    <a:srgbClr val="000000"/>
                  </a:solidFill>
                </a:rPr>
                <a:t>армировочный</a:t>
              </a:r>
              <a:r>
                <a:rPr kumimoji="1" lang="ru-RU" altLang="ru-RU" sz="1400" dirty="0">
                  <a:solidFill>
                    <a:srgbClr val="000000"/>
                  </a:solidFill>
                </a:rPr>
                <a:t> </a:t>
              </a:r>
            </a:p>
            <a:p>
              <a:pPr algn="ctr"/>
              <a:r>
                <a:rPr kumimoji="1" lang="ru-RU" altLang="ru-RU" sz="1400" dirty="0">
                  <a:solidFill>
                    <a:srgbClr val="000000"/>
                  </a:solidFill>
                </a:rPr>
                <a:t>слой</a:t>
              </a:r>
              <a:endParaRPr kumimoji="1" lang="de-DE" altLang="ru-RU" sz="1400" dirty="0">
                <a:solidFill>
                  <a:srgbClr val="000000"/>
                </a:solidFill>
              </a:endParaRPr>
            </a:p>
          </p:txBody>
        </p:sp>
        <p:sp>
          <p:nvSpPr>
            <p:cNvPr id="28699" name="Rectangle 16"/>
            <p:cNvSpPr>
              <a:spLocks noChangeArrowheads="1"/>
            </p:cNvSpPr>
            <p:nvPr/>
          </p:nvSpPr>
          <p:spPr bwMode="auto">
            <a:xfrm>
              <a:off x="1247" y="2531"/>
              <a:ext cx="1588" cy="227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de-DE" altLang="ru-RU" sz="1400" dirty="0" err="1">
                  <a:solidFill>
                    <a:srgbClr val="00B0F0"/>
                  </a:solidFill>
                </a:rPr>
                <a:t>UniPrimer</a:t>
              </a:r>
              <a:endParaRPr kumimoji="1" lang="de-DE" altLang="ru-RU" sz="1400" dirty="0">
                <a:solidFill>
                  <a:srgbClr val="00B0F0"/>
                </a:solidFill>
              </a:endParaRPr>
            </a:p>
          </p:txBody>
        </p:sp>
        <p:sp>
          <p:nvSpPr>
            <p:cNvPr id="28700" name="Rectangle 17"/>
            <p:cNvSpPr>
              <a:spLocks noChangeArrowheads="1"/>
            </p:cNvSpPr>
            <p:nvPr/>
          </p:nvSpPr>
          <p:spPr bwMode="auto">
            <a:xfrm>
              <a:off x="385" y="2531"/>
              <a:ext cx="771" cy="22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>
                  <a:solidFill>
                    <a:srgbClr val="000000"/>
                  </a:solidFill>
                </a:rPr>
                <a:t>Грунтовка</a:t>
              </a:r>
              <a:endParaRPr kumimoji="1" lang="de-DE" altLang="ru-RU" sz="1400">
                <a:solidFill>
                  <a:srgbClr val="000000"/>
                </a:solidFill>
              </a:endParaRPr>
            </a:p>
          </p:txBody>
        </p:sp>
        <p:sp>
          <p:nvSpPr>
            <p:cNvPr id="28701" name="Rectangle 6"/>
            <p:cNvSpPr>
              <a:spLocks noChangeArrowheads="1"/>
            </p:cNvSpPr>
            <p:nvPr/>
          </p:nvSpPr>
          <p:spPr bwMode="auto">
            <a:xfrm>
              <a:off x="1247" y="1823"/>
              <a:ext cx="1588" cy="310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de-DE" altLang="ru-RU" sz="1400" dirty="0" err="1">
                  <a:solidFill>
                    <a:srgbClr val="00B0F0"/>
                  </a:solidFill>
                </a:rPr>
                <a:t>StarContact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ProContact</a:t>
              </a:r>
              <a:r>
                <a:rPr kumimoji="1" lang="ru-RU" altLang="ru-RU" sz="1400" dirty="0">
                  <a:solidFill>
                    <a:srgbClr val="00B0F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54359</a:t>
              </a:r>
              <a:r>
                <a:rPr kumimoji="1" lang="ru-RU" altLang="ru-RU" sz="1600" dirty="0">
                  <a:solidFill>
                    <a:srgbClr val="FF6600"/>
                  </a:solidFill>
                </a:rPr>
                <a:t>)</a:t>
              </a:r>
              <a:endParaRPr kumimoji="1" lang="de-AT" altLang="ru-RU" sz="1600" dirty="0">
                <a:solidFill>
                  <a:srgbClr val="FF6600"/>
                </a:solidFill>
              </a:endParaRPr>
            </a:p>
          </p:txBody>
        </p:sp>
        <p:sp>
          <p:nvSpPr>
            <p:cNvPr id="28702" name="Rectangle 4"/>
            <p:cNvSpPr>
              <a:spLocks noChangeArrowheads="1"/>
            </p:cNvSpPr>
            <p:nvPr/>
          </p:nvSpPr>
          <p:spPr bwMode="auto">
            <a:xfrm>
              <a:off x="1247" y="2842"/>
              <a:ext cx="1588" cy="487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rgbClr val="777777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 dirty="0">
                  <a:solidFill>
                    <a:srgbClr val="00B0F0"/>
                  </a:solidFill>
                </a:rPr>
                <a:t>Минеральная: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Classico</a:t>
              </a:r>
              <a:r>
                <a:rPr kumimoji="1" lang="ru-RU" altLang="ru-RU" sz="1400" dirty="0">
                  <a:solidFill>
                    <a:srgbClr val="00B0F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54358</a:t>
              </a:r>
              <a:r>
                <a:rPr kumimoji="1" lang="ru-RU" altLang="ru-RU" sz="1400" dirty="0">
                  <a:solidFill>
                    <a:srgbClr val="FF0000"/>
                  </a:solidFill>
                </a:rPr>
                <a:t>)</a:t>
              </a:r>
              <a:endParaRPr kumimoji="1" lang="ru-RU" altLang="ru-RU" sz="1200" dirty="0">
                <a:solidFill>
                  <a:srgbClr val="FF0000"/>
                </a:solidFill>
              </a:endParaRPr>
            </a:p>
            <a:p>
              <a:pPr algn="ctr"/>
              <a:r>
                <a:rPr kumimoji="1" lang="ru-RU" altLang="ru-RU" sz="1400" dirty="0">
                  <a:solidFill>
                    <a:srgbClr val="00B0F0"/>
                  </a:solidFill>
                </a:rPr>
                <a:t>Полимерные :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PuraTop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/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NanoporTop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/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SilikonTop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</a:t>
              </a:r>
              <a:endParaRPr kumimoji="1" lang="ru-RU" altLang="ru-RU" sz="1400" dirty="0">
                <a:solidFill>
                  <a:srgbClr val="00B0F0"/>
                </a:solidFill>
              </a:endParaRPr>
            </a:p>
            <a:p>
              <a:pPr algn="ctr"/>
              <a:r>
                <a:rPr kumimoji="1" lang="de-DE" altLang="ru-RU" sz="1400" dirty="0">
                  <a:solidFill>
                    <a:srgbClr val="00B0F0"/>
                  </a:solidFill>
                </a:rPr>
                <a:t>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SilikatTop</a:t>
              </a:r>
              <a:r>
                <a:rPr kumimoji="1" lang="de-DE" altLang="ru-RU" sz="1400" dirty="0">
                  <a:solidFill>
                    <a:srgbClr val="00B0F0"/>
                  </a:solidFill>
                </a:rPr>
                <a:t> / </a:t>
              </a:r>
              <a:r>
                <a:rPr kumimoji="1" lang="de-DE" altLang="ru-RU" sz="1400" dirty="0" err="1">
                  <a:solidFill>
                    <a:srgbClr val="00B0F0"/>
                  </a:solidFill>
                </a:rPr>
                <a:t>GranoporTop</a:t>
              </a:r>
              <a:r>
                <a:rPr kumimoji="1" lang="ru-RU" altLang="ru-RU" sz="1400" dirty="0">
                  <a:solidFill>
                    <a:srgbClr val="00B0F0"/>
                  </a:solidFill>
                </a:rPr>
                <a:t> </a:t>
              </a:r>
              <a:r>
                <a:rPr kumimoji="1" lang="ru-RU" altLang="ru-RU" sz="1200" dirty="0">
                  <a:solidFill>
                    <a:srgbClr val="FF0000"/>
                  </a:solidFill>
                </a:rPr>
                <a:t>(ГОСТ Р 55818</a:t>
              </a:r>
              <a:r>
                <a:rPr kumimoji="1" lang="ru-RU" altLang="ru-RU" sz="1400" dirty="0">
                  <a:solidFill>
                    <a:srgbClr val="FF0000"/>
                  </a:solidFill>
                </a:rPr>
                <a:t>)</a:t>
              </a:r>
              <a:endParaRPr kumimoji="1" lang="ru-RU" altLang="ru-RU" sz="1200" dirty="0">
                <a:solidFill>
                  <a:srgbClr val="FF0000"/>
                </a:solidFill>
              </a:endParaRPr>
            </a:p>
          </p:txBody>
        </p:sp>
        <p:sp>
          <p:nvSpPr>
            <p:cNvPr id="28703" name="Rectangle 5"/>
            <p:cNvSpPr>
              <a:spLocks noChangeArrowheads="1"/>
            </p:cNvSpPr>
            <p:nvPr/>
          </p:nvSpPr>
          <p:spPr bwMode="auto">
            <a:xfrm>
              <a:off x="385" y="2842"/>
              <a:ext cx="771" cy="487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kumimoji="1" lang="ru-RU" altLang="ru-RU" sz="1400">
                  <a:solidFill>
                    <a:srgbClr val="000000"/>
                  </a:solidFill>
                </a:rPr>
                <a:t>Декоративные</a:t>
              </a:r>
            </a:p>
            <a:p>
              <a:pPr algn="ctr"/>
              <a:r>
                <a:rPr kumimoji="1" lang="ru-RU" altLang="ru-RU" sz="1400">
                  <a:solidFill>
                    <a:srgbClr val="000000"/>
                  </a:solidFill>
                </a:rPr>
                <a:t>штукатурки</a:t>
              </a:r>
              <a:endParaRPr kumimoji="1" lang="de-DE" altLang="ru-RU" sz="1400">
                <a:solidFill>
                  <a:srgbClr val="000000"/>
                </a:solidFill>
              </a:endParaRPr>
            </a:p>
          </p:txBody>
        </p:sp>
      </p:grpSp>
      <p:sp>
        <p:nvSpPr>
          <p:cNvPr id="28679" name="Picture 6"/>
          <p:cNvSpPr>
            <a:spLocks noChangeAspect="1" noChangeArrowheads="1"/>
          </p:cNvSpPr>
          <p:nvPr/>
        </p:nvSpPr>
        <p:spPr bwMode="auto">
          <a:xfrm>
            <a:off x="6500813" y="3786188"/>
            <a:ext cx="11715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88136"/>
            <a:ext cx="1819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Левая круглая скобка 31"/>
          <p:cNvSpPr/>
          <p:nvPr/>
        </p:nvSpPr>
        <p:spPr>
          <a:xfrm>
            <a:off x="179388" y="1916113"/>
            <a:ext cx="71437" cy="1225550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Левая круглая скобка 32"/>
          <p:cNvSpPr/>
          <p:nvPr/>
        </p:nvSpPr>
        <p:spPr>
          <a:xfrm>
            <a:off x="179388" y="3213100"/>
            <a:ext cx="71437" cy="1152525"/>
          </a:xfrm>
          <a:prstGeom prst="leftBracket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Левая круглая скобка 33"/>
          <p:cNvSpPr/>
          <p:nvPr/>
        </p:nvSpPr>
        <p:spPr>
          <a:xfrm>
            <a:off x="179388" y="4437063"/>
            <a:ext cx="71437" cy="2232025"/>
          </a:xfrm>
          <a:prstGeom prst="leftBracket">
            <a:avLst/>
          </a:prstGeom>
          <a:ln>
            <a:solidFill>
              <a:srgbClr val="008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Левая круглая скобка 34"/>
          <p:cNvSpPr/>
          <p:nvPr/>
        </p:nvSpPr>
        <p:spPr>
          <a:xfrm flipH="1">
            <a:off x="6227763" y="1916113"/>
            <a:ext cx="73025" cy="1225550"/>
          </a:xfrm>
          <a:prstGeom prst="leftBracket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Левая круглая скобка 35"/>
          <p:cNvSpPr/>
          <p:nvPr/>
        </p:nvSpPr>
        <p:spPr>
          <a:xfrm flipH="1">
            <a:off x="6227763" y="3213100"/>
            <a:ext cx="73025" cy="1152525"/>
          </a:xfrm>
          <a:prstGeom prst="leftBracket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Левая круглая скобка 36"/>
          <p:cNvSpPr/>
          <p:nvPr/>
        </p:nvSpPr>
        <p:spPr>
          <a:xfrm flipH="1">
            <a:off x="6227763" y="4437063"/>
            <a:ext cx="73025" cy="2232025"/>
          </a:xfrm>
          <a:prstGeom prst="leftBracket">
            <a:avLst/>
          </a:prstGeom>
          <a:ln>
            <a:solidFill>
              <a:srgbClr val="008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67" y="2486679"/>
            <a:ext cx="1428745" cy="103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/>
          <p:nvPr/>
        </p:nvPicPr>
        <p:blipFill>
          <a:blip r:embed="rId6"/>
          <a:stretch>
            <a:fillRect/>
          </a:stretch>
        </p:blipFill>
        <p:spPr>
          <a:xfrm>
            <a:off x="6489192" y="4444750"/>
            <a:ext cx="1183196" cy="906387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7"/>
          <a:stretch>
            <a:fillRect/>
          </a:stretch>
        </p:blipFill>
        <p:spPr>
          <a:xfrm>
            <a:off x="6466735" y="5553075"/>
            <a:ext cx="1182423" cy="987524"/>
          </a:xfrm>
          <a:prstGeom prst="rect">
            <a:avLst/>
          </a:prstGeom>
        </p:spPr>
      </p:pic>
      <p:sp>
        <p:nvSpPr>
          <p:cNvPr id="41" name="Заголовок 1"/>
          <p:cNvSpPr txBox="1">
            <a:spLocks/>
          </p:cNvSpPr>
          <p:nvPr/>
        </p:nvSpPr>
        <p:spPr>
          <a:xfrm>
            <a:off x="3657648" y="341784"/>
            <a:ext cx="4474784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>
                <a:solidFill>
                  <a:srgbClr val="FF0000"/>
                </a:solidFill>
              </a:rPr>
              <a:t>СФТК</a:t>
            </a:r>
            <a:endParaRPr lang="en-US" sz="2800" kern="0" dirty="0">
              <a:solidFill>
                <a:srgbClr val="FF0000"/>
              </a:solidFill>
            </a:endParaRPr>
          </a:p>
        </p:txBody>
      </p:sp>
      <p:pic>
        <p:nvPicPr>
          <p:cNvPr id="45" name="Рисунок 44"/>
          <p:cNvPicPr/>
          <p:nvPr/>
        </p:nvPicPr>
        <p:blipFill>
          <a:blip r:embed="rId8"/>
          <a:stretch>
            <a:fillRect/>
          </a:stretch>
        </p:blipFill>
        <p:spPr>
          <a:xfrm>
            <a:off x="7735415" y="6021288"/>
            <a:ext cx="1280607" cy="889874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76" y="4544806"/>
            <a:ext cx="1225640" cy="143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81" y="1054991"/>
            <a:ext cx="1285364" cy="14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70" y="1214661"/>
            <a:ext cx="1286551" cy="147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72" y="1252259"/>
            <a:ext cx="3838314" cy="2762608"/>
          </a:xfrm>
          <a:prstGeom prst="rect">
            <a:avLst/>
          </a:prstGeom>
          <a:noFill/>
          <a:ln w="28575">
            <a:solidFill>
              <a:srgbClr val="27388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СТО НОСТРОЙ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2789" y="4227008"/>
            <a:ext cx="1684337" cy="2416175"/>
          </a:xfrm>
          <a:prstGeom prst="rect">
            <a:avLst/>
          </a:prstGeom>
          <a:ln w="31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7" descr="\\Shef-pc\общие\ДЕЛА ПОЖАРНЫЕ + ПОЖ безопасность\Требования к CФТКиАКП\РЕКОМЕНДАЦИИ ВНИИПО\МР облож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50" y="4221087"/>
            <a:ext cx="1817341" cy="2354452"/>
          </a:xfrm>
          <a:prstGeom prst="rect">
            <a:avLst/>
          </a:prstGeom>
          <a:ln w="31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cv02.twirpx.net/2430/2430011.jpg?t=201801112229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4930"/>
            <a:ext cx="3672408" cy="5190683"/>
          </a:xfrm>
          <a:prstGeom prst="rect">
            <a:avLst/>
          </a:prstGeom>
          <a:ln w="31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635896" y="357858"/>
            <a:ext cx="5870575" cy="5508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 dirty="0">
                <a:solidFill>
                  <a:srgbClr val="FFC000"/>
                </a:solidFill>
              </a:rPr>
              <a:t>Нормы по СФТК</a:t>
            </a:r>
            <a:endParaRPr lang="en-US" sz="280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3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395536" y="1124744"/>
            <a:ext cx="8352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Испытания и сертификация продуктов и компонентов СФТК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6417" y="6241893"/>
            <a:ext cx="5621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 Заключение: Полное соответствие нормам РФ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63888" y="357858"/>
            <a:ext cx="5870575" cy="5508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 dirty="0">
                <a:solidFill>
                  <a:srgbClr val="FFC000"/>
                </a:solidFill>
              </a:rPr>
              <a:t>Сертификация СФТК </a:t>
            </a:r>
            <a:r>
              <a:rPr lang="de-DE" sz="2800" kern="0" dirty="0" err="1">
                <a:solidFill>
                  <a:srgbClr val="FFC000"/>
                </a:solidFill>
              </a:rPr>
              <a:t>Baumit</a:t>
            </a:r>
            <a:endParaRPr lang="en-US" sz="2800" kern="0" dirty="0">
              <a:solidFill>
                <a:srgbClr val="FFC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34012"/>
            <a:ext cx="1788301" cy="253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28" y="3084245"/>
            <a:ext cx="1812548" cy="25692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64" y="1700150"/>
            <a:ext cx="1792519" cy="253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84245"/>
            <a:ext cx="1847184" cy="2607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31918"/>
            <a:ext cx="1750441" cy="2498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11" y="3051481"/>
            <a:ext cx="1849706" cy="2640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395536" y="1124744"/>
            <a:ext cx="8352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Климатические испытания СФТК по ГОСТ  55943</a:t>
            </a:r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395536" y="1547044"/>
            <a:ext cx="8496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Пройдено 100 блок-циклов (соответствует 200 климатическим циклам) при температурах от -40 до +70</a:t>
            </a:r>
            <a:r>
              <a:rPr lang="de-DE" dirty="0"/>
              <a:t>º</a:t>
            </a:r>
            <a:r>
              <a:rPr lang="ru-RU" dirty="0"/>
              <a:t>С </a:t>
            </a:r>
            <a:r>
              <a:rPr lang="ru-RU" dirty="0" err="1"/>
              <a:t>с</a:t>
            </a:r>
            <a:r>
              <a:rPr lang="ru-RU" dirty="0"/>
              <a:t> периодическим дождеванием (2015, 2018)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417" y="6241893"/>
            <a:ext cx="764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 Заключение: Класс климатической устойчивости КВ0 (высокий)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" y="4339329"/>
            <a:ext cx="2223005" cy="16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hp\Desktop\MUR\Wacker\Климатические испытания 020215\для заключения 070915\IMG_5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39329"/>
            <a:ext cx="2223005" cy="166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p\Desktop\MUR\Wacker\Климатические испытания 020215\для заключения 070915\IMG_4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3" y="2379505"/>
            <a:ext cx="2186389" cy="16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hp\Desktop\MUR\Wacker\Климатические испытания 020215\для заключения 070915\IMG_5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74" y="2396358"/>
            <a:ext cx="2684714" cy="357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63888" y="357858"/>
            <a:ext cx="5870575" cy="5508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 dirty="0">
                <a:solidFill>
                  <a:srgbClr val="FFC000"/>
                </a:solidFill>
              </a:rPr>
              <a:t>Сертификация СФТК </a:t>
            </a:r>
            <a:r>
              <a:rPr lang="de-DE" sz="2800" kern="0" dirty="0" err="1">
                <a:solidFill>
                  <a:srgbClr val="FFC000"/>
                </a:solidFill>
              </a:rPr>
              <a:t>Baumit</a:t>
            </a:r>
            <a:endParaRPr lang="en-US" sz="2800" kern="0" dirty="0">
              <a:solidFill>
                <a:srgbClr val="FFC000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407313"/>
            <a:ext cx="222300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4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0" y="1844835"/>
            <a:ext cx="2561532" cy="361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Прямоугольник 12"/>
          <p:cNvSpPr>
            <a:spLocks noChangeArrowheads="1"/>
          </p:cNvSpPr>
          <p:nvPr/>
        </p:nvSpPr>
        <p:spPr bwMode="auto">
          <a:xfrm>
            <a:off x="3162424" y="5617637"/>
            <a:ext cx="32403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/>
              <a:t>Оценка пожарной опасности по ГОСТ 31251 (2010, 2015, 2016, 2019)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52" y="3653917"/>
            <a:ext cx="1322495" cy="180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395536" y="1124744"/>
            <a:ext cx="8352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СФТК </a:t>
            </a:r>
            <a:r>
              <a:rPr lang="de-DE" sz="2000" b="1" dirty="0" err="1">
                <a:solidFill>
                  <a:srgbClr val="0000CC"/>
                </a:solidFill>
              </a:rPr>
              <a:t>Baumit</a:t>
            </a:r>
            <a:r>
              <a:rPr lang="ru-RU" sz="2000" b="1" dirty="0">
                <a:solidFill>
                  <a:srgbClr val="0000CC"/>
                </a:solidFill>
              </a:rPr>
              <a:t> с внешним штукатурным слоем - 2019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0" y="1844824"/>
            <a:ext cx="2558298" cy="361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2"/>
          <p:cNvSpPr>
            <a:spLocks noChangeArrowheads="1"/>
          </p:cNvSpPr>
          <p:nvPr/>
        </p:nvSpPr>
        <p:spPr bwMode="auto">
          <a:xfrm>
            <a:off x="251520" y="5627117"/>
            <a:ext cx="2766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/>
              <a:t>Подтверждение соответствия </a:t>
            </a:r>
            <a:r>
              <a:rPr lang="de-DE" sz="1600" b="1" dirty="0"/>
              <a:t>ETAG 004</a:t>
            </a:r>
            <a:r>
              <a:rPr lang="ru-RU" sz="1600" b="1" dirty="0"/>
              <a:t> (Австрия)</a:t>
            </a:r>
          </a:p>
        </p:txBody>
      </p:sp>
      <p:sp>
        <p:nvSpPr>
          <p:cNvPr id="17" name="Прямоугольник 12"/>
          <p:cNvSpPr>
            <a:spLocks noChangeArrowheads="1"/>
          </p:cNvSpPr>
          <p:nvPr/>
        </p:nvSpPr>
        <p:spPr bwMode="auto">
          <a:xfrm>
            <a:off x="6402784" y="5617637"/>
            <a:ext cx="32190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/>
              <a:t>Техническое </a:t>
            </a:r>
            <a:r>
              <a:rPr lang="ru-RU" sz="1600" b="1" dirty="0" err="1"/>
              <a:t>свид</a:t>
            </a:r>
            <a:r>
              <a:rPr lang="ru-RU" sz="1600" b="1" dirty="0"/>
              <a:t>-во Минстроя РФ ТС </a:t>
            </a:r>
          </a:p>
          <a:p>
            <a:r>
              <a:rPr lang="ru-RU" sz="1600" b="1" dirty="0"/>
              <a:t>№5813-19 (2019) </a:t>
            </a:r>
            <a:r>
              <a:rPr lang="ru-RU" sz="1600" b="1" dirty="0">
                <a:solidFill>
                  <a:srgbClr val="FF0000"/>
                </a:solidFill>
              </a:rPr>
              <a:t>на 5 лет</a:t>
            </a:r>
          </a:p>
        </p:txBody>
      </p:sp>
      <p:pic>
        <p:nvPicPr>
          <p:cNvPr id="19" name="Picture 5" descr="LABOR FOTO1"/>
          <p:cNvPicPr>
            <a:picLocks noChangeAspect="1" noChangeArrowheads="1"/>
          </p:cNvPicPr>
          <p:nvPr/>
        </p:nvPicPr>
        <p:blipFill>
          <a:blip r:embed="rId6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29" y="4318364"/>
            <a:ext cx="1075513" cy="114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7" descr="Wacker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29" y="3138973"/>
            <a:ext cx="1107695" cy="10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6218" y="6444044"/>
            <a:ext cx="525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 Заключение: Класс пожарной опасности К0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63888" y="357858"/>
            <a:ext cx="5870575" cy="5508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 dirty="0">
                <a:solidFill>
                  <a:srgbClr val="FFC000"/>
                </a:solidFill>
              </a:rPr>
              <a:t>Сертификация СФТК </a:t>
            </a:r>
            <a:r>
              <a:rPr lang="de-DE" sz="2800" kern="0" dirty="0" err="1">
                <a:solidFill>
                  <a:srgbClr val="FFC000"/>
                </a:solidFill>
              </a:rPr>
              <a:t>Baumit</a:t>
            </a:r>
            <a:endParaRPr lang="en-US" sz="2800" kern="0" dirty="0">
              <a:solidFill>
                <a:srgbClr val="FFC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36" y="1844824"/>
            <a:ext cx="2556852" cy="361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395536" y="1124744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Альбомы технических решений на СФТК </a:t>
            </a:r>
            <a:r>
              <a:rPr lang="de-DE" sz="2000" b="1" dirty="0" err="1">
                <a:solidFill>
                  <a:srgbClr val="0000CC"/>
                </a:solidFill>
              </a:rPr>
              <a:t>Baumit</a:t>
            </a:r>
            <a:r>
              <a:rPr lang="ru-RU" sz="2000" b="1" dirty="0">
                <a:solidFill>
                  <a:srgbClr val="0000CC"/>
                </a:solidFill>
              </a:rPr>
              <a:t> - </a:t>
            </a:r>
            <a:r>
              <a:rPr lang="ru-RU" sz="2000" b="1" dirty="0">
                <a:solidFill>
                  <a:srgbClr val="FF0000"/>
                </a:solidFill>
              </a:rPr>
              <a:t>2 книги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Полный кардинальный апгрейд 2019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63888" y="357858"/>
            <a:ext cx="5870575" cy="5508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 dirty="0">
                <a:solidFill>
                  <a:srgbClr val="FFC000"/>
                </a:solidFill>
              </a:rPr>
              <a:t>Техническая информация</a:t>
            </a:r>
            <a:endParaRPr lang="en-US" sz="2800" kern="0" dirty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35577"/>
            <a:ext cx="3274539" cy="463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45" y="2035577"/>
            <a:ext cx="3274539" cy="463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9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550862" y="1136073"/>
            <a:ext cx="76865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00FF"/>
                </a:solidFill>
              </a:rPr>
              <a:t>Альбомы технических решений на СФТК </a:t>
            </a:r>
            <a:r>
              <a:rPr lang="de-DE" altLang="ru-RU" sz="2000" b="1" dirty="0">
                <a:solidFill>
                  <a:srgbClr val="0000FF"/>
                </a:solidFill>
              </a:rPr>
              <a:t>Baumit</a:t>
            </a:r>
            <a:r>
              <a:rPr lang="ru-RU" altLang="ru-RU" sz="2000" b="1" dirty="0">
                <a:solidFill>
                  <a:srgbClr val="0000FF"/>
                </a:solidFill>
              </a:rPr>
              <a:t> – </a:t>
            </a:r>
            <a:r>
              <a:rPr lang="ru-RU" altLang="ru-RU" sz="2000" b="1" dirty="0">
                <a:solidFill>
                  <a:srgbClr val="FF0000"/>
                </a:solidFill>
              </a:rPr>
              <a:t>4</a:t>
            </a:r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</a:rPr>
              <a:t>АТР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" y="1564670"/>
            <a:ext cx="3607344" cy="5104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72" y="1557055"/>
            <a:ext cx="3607343" cy="5104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63888" y="357858"/>
            <a:ext cx="5870575" cy="5508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2800" kern="0" dirty="0">
                <a:solidFill>
                  <a:srgbClr val="FFC000"/>
                </a:solidFill>
              </a:rPr>
              <a:t>Техническая информация</a:t>
            </a:r>
            <a:endParaRPr lang="en-US" sz="280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Прямоугольник 2"/>
          <p:cNvSpPr>
            <a:spLocks noChangeArrowheads="1"/>
          </p:cNvSpPr>
          <p:nvPr/>
        </p:nvSpPr>
        <p:spPr bwMode="auto">
          <a:xfrm>
            <a:off x="428625" y="1285875"/>
            <a:ext cx="87153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СФТК </a:t>
            </a:r>
            <a:r>
              <a:rPr lang="de-DE" altLang="ru-RU" sz="2400" b="1" dirty="0" err="1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Baumit</a:t>
            </a:r>
            <a:r>
              <a:rPr lang="de-DE" altLang="ru-RU" sz="2400" b="1" dirty="0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ru-RU" altLang="ru-RU" sz="2400" b="1" dirty="0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с облицовкой керамическими плитками</a:t>
            </a:r>
            <a:r>
              <a:rPr lang="de-DE" altLang="ru-RU" sz="2400" b="1" dirty="0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:</a:t>
            </a:r>
          </a:p>
          <a:p>
            <a:pPr eaLnBrk="1" hangingPunct="1"/>
            <a:r>
              <a:rPr lang="de-DE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BAUMIT STARSYSTEM CERAMIC MINERAL</a:t>
            </a:r>
          </a:p>
          <a:p>
            <a:pPr eaLnBrk="1" hangingPunct="1"/>
            <a:r>
              <a:rPr lang="ru-RU" altLang="ru-RU" sz="2400" b="1" dirty="0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и</a:t>
            </a:r>
            <a:r>
              <a:rPr lang="ru-RU" altLang="ru-RU" sz="2400" b="1" dirty="0">
                <a:solidFill>
                  <a:schemeClr val="accent6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de-DE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BAUMIT STARSYSTEM CERAMIC EPS</a:t>
            </a:r>
          </a:p>
          <a:p>
            <a:pPr eaLnBrk="1" hangingPunct="1"/>
            <a:endParaRPr lang="ru-RU" altLang="ru-RU" sz="2400" b="1" dirty="0"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2069" y="260648"/>
            <a:ext cx="1512168" cy="58477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NEW !</a:t>
            </a:r>
          </a:p>
        </p:txBody>
      </p:sp>
      <p:pic>
        <p:nvPicPr>
          <p:cNvPr id="10" name="Grafik 56" descr="Bildergebnis für Fliese auf Fassad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64904"/>
            <a:ext cx="2559199" cy="3888432"/>
          </a:xfrm>
          <a:prstGeom prst="rect">
            <a:avLst/>
          </a:prstGeom>
          <a:noFill/>
        </p:spPr>
      </p:pic>
      <p:pic>
        <p:nvPicPr>
          <p:cNvPr id="7" name="Grafik 9"/>
          <p:cNvPicPr>
            <a:picLocks noChangeAspect="1"/>
          </p:cNvPicPr>
          <p:nvPr/>
        </p:nvPicPr>
        <p:blipFill rotWithShape="1">
          <a:blip r:embed="rId5"/>
          <a:srcRect l="1266" t="1407" r="62603" b="57881"/>
          <a:stretch/>
        </p:blipFill>
        <p:spPr>
          <a:xfrm>
            <a:off x="4139952" y="2564903"/>
            <a:ext cx="4176464" cy="38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3"/>
          <p:cNvSpPr>
            <a:spLocks noChangeArrowheads="1"/>
          </p:cNvSpPr>
          <p:nvPr/>
        </p:nvSpPr>
        <p:spPr bwMode="auto">
          <a:xfrm>
            <a:off x="608013" y="1516063"/>
            <a:ext cx="57689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ea typeface="Calibri" pitchFamily="34" charset="0"/>
                <a:cs typeface="Arial" pitchFamily="34" charset="0"/>
              </a:rPr>
              <a:t>Финишные декоративные покрытия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1500" y="2571750"/>
            <a:ext cx="73580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ru-RU" dirty="0">
                <a:ea typeface="Calibri" pitchFamily="34" charset="0"/>
                <a:cs typeface="Arial" pitchFamily="34" charset="0"/>
              </a:rPr>
              <a:t>Назначение декоративных покрытий:</a:t>
            </a:r>
          </a:p>
          <a:p>
            <a:pPr algn="just" eaLnBrk="0" hangingPunct="0">
              <a:defRPr/>
            </a:pPr>
            <a:endParaRPr lang="ru-RU" dirty="0">
              <a:ea typeface="Calibri" pitchFamily="34" charset="0"/>
              <a:cs typeface="Arial" pitchFamily="34" charset="0"/>
            </a:endParaRPr>
          </a:p>
          <a:p>
            <a:pPr marL="342900" indent="-342900" algn="just" eaLnBrk="0" hangingPunct="0">
              <a:buFontTx/>
              <a:buAutoNum type="arabicParenR"/>
              <a:defRPr/>
            </a:pPr>
            <a:r>
              <a:rPr lang="ru-RU" dirty="0">
                <a:ea typeface="Calibri" pitchFamily="34" charset="0"/>
                <a:cs typeface="Arial" pitchFamily="34" charset="0"/>
              </a:rPr>
              <a:t>Защита поверхности фасада от атмосферных воздействий (дождь, снег, ветер, солнце, соли, выхлопные газы …),</a:t>
            </a:r>
          </a:p>
          <a:p>
            <a:pPr marL="342900" indent="-342900" algn="just" eaLnBrk="0" hangingPunct="0">
              <a:buFontTx/>
              <a:buAutoNum type="arabicParenR"/>
              <a:defRPr/>
            </a:pPr>
            <a:endParaRPr lang="ru-RU" dirty="0">
              <a:ea typeface="Calibri" pitchFamily="34" charset="0"/>
              <a:cs typeface="Arial" pitchFamily="34" charset="0"/>
            </a:endParaRPr>
          </a:p>
          <a:p>
            <a:pPr marL="342900" indent="-342900" algn="just" eaLnBrk="0" hangingPunct="0">
              <a:buFontTx/>
              <a:buAutoNum type="arabicParenR"/>
              <a:defRPr/>
            </a:pPr>
            <a:r>
              <a:rPr lang="ru-RU" dirty="0">
                <a:cs typeface="Arial" pitchFamily="34" charset="0"/>
              </a:rPr>
              <a:t>Декоративное оформление здания.</a:t>
            </a:r>
          </a:p>
        </p:txBody>
      </p:sp>
    </p:spTree>
    <p:extLst>
      <p:ext uri="{BB962C8B-B14F-4D97-AF65-F5344CB8AC3E}">
        <p14:creationId xmlns:p14="http://schemas.microsoft.com/office/powerpoint/2010/main" val="2393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623888" y="2346325"/>
            <a:ext cx="83534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ru-RU" altLang="ru-RU" sz="2400">
              <a:latin typeface="FranklinGotTDem" pitchFamily="2" charset="0"/>
            </a:endParaRPr>
          </a:p>
        </p:txBody>
      </p:sp>
      <p:graphicFrame>
        <p:nvGraphicFramePr>
          <p:cNvPr id="40864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70611"/>
              </p:ext>
            </p:extLst>
          </p:nvPr>
        </p:nvGraphicFramePr>
        <p:xfrm>
          <a:off x="331788" y="3452813"/>
          <a:ext cx="8350250" cy="3105150"/>
        </p:xfrm>
        <a:graphic>
          <a:graphicData uri="http://schemas.openxmlformats.org/drawingml/2006/table">
            <a:tbl>
              <a:tblPr/>
              <a:tblGrid>
                <a:gridCol w="208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62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Вяжущее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Синтетическое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Силикатное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Силиконовое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Стойкость к загрязнению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0850" marR="0" lvl="0" indent="-4508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Паро-проницаемость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0850" marR="0" lvl="0" indent="-4508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1">
                <a:tc>
                  <a:txBody>
                    <a:bodyPr/>
                    <a:lstStyle/>
                    <a:p>
                      <a:pPr marL="85725" marR="0" lvl="0" indent="-85725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Гидрофобность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0850" marR="0" lvl="0" indent="-4508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3">
                <a:tc>
                  <a:txBody>
                    <a:bodyPr/>
                    <a:lstStyle/>
                    <a:p>
                      <a:pPr marL="450850" marR="0" lvl="0" indent="-45085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Эластичность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0850" marR="0" lvl="0" indent="-4508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3">
                <a:tc>
                  <a:txBody>
                    <a:bodyPr/>
                    <a:lstStyle/>
                    <a:p>
                      <a:pPr marL="450850" marR="0" lvl="0" indent="-45085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Передача цветов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0850" marR="0" lvl="0" indent="-4508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9430" name="Text Box 49"/>
          <p:cNvSpPr txBox="1">
            <a:spLocks noChangeArrowheads="1"/>
          </p:cNvSpPr>
          <p:nvPr/>
        </p:nvSpPr>
        <p:spPr bwMode="auto">
          <a:xfrm>
            <a:off x="642938" y="1214438"/>
            <a:ext cx="6143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600" b="1" dirty="0">
                <a:latin typeface="+mn-lt"/>
              </a:rPr>
              <a:t>Полимерные штукатурки</a:t>
            </a:r>
            <a:endParaRPr lang="de-DE" sz="2600" b="1" dirty="0">
              <a:latin typeface="+mn-lt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555776" y="1806773"/>
            <a:ext cx="1790157" cy="153630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1778651"/>
            <a:ext cx="1894554" cy="153630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786563" y="1798699"/>
            <a:ext cx="1812979" cy="15363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84168" y="1214438"/>
            <a:ext cx="2779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solidFill>
                  <a:srgbClr val="FF0000"/>
                </a:solidFill>
              </a:rPr>
              <a:t>Профессиональные</a:t>
            </a:r>
            <a:endParaRPr lang="de-D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117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670425"/>
            <a:ext cx="230346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5" descr="P117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670425"/>
            <a:ext cx="22320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6" descr="P117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670425"/>
            <a:ext cx="23034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42938" y="4186238"/>
            <a:ext cx="751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latin typeface="+mn-lt"/>
              </a:rPr>
              <a:t>Фактура «Короед» - 1,5 мм, 2 мм, 3 мм</a:t>
            </a:r>
            <a:endParaRPr lang="de-DE" sz="2400" b="1" dirty="0"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3888" y="1484313"/>
            <a:ext cx="7870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latin typeface="+mn-lt"/>
              </a:rPr>
              <a:t>Фактура «Шуба» - 1 мм, 1,5 мм, 2 мм, 3 мм</a:t>
            </a:r>
            <a:endParaRPr lang="de-DE" sz="2400" b="1" dirty="0">
              <a:latin typeface="+mn-lt"/>
            </a:endParaRPr>
          </a:p>
        </p:txBody>
      </p:sp>
      <p:pic>
        <p:nvPicPr>
          <p:cNvPr id="77831" name="Picture 10" descr="K1,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189163"/>
            <a:ext cx="2232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12" descr="K2,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189163"/>
            <a:ext cx="22923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13" descr="K3,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189163"/>
            <a:ext cx="22844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/>
          </p:cNvSpPr>
          <p:nvPr/>
        </p:nvSpPr>
        <p:spPr bwMode="auto">
          <a:xfrm>
            <a:off x="3571875" y="1857018"/>
            <a:ext cx="535781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b="1" dirty="0" err="1"/>
              <a:t>Baumit</a:t>
            </a:r>
            <a:r>
              <a:rPr lang="en-US" altLang="ru-RU" sz="2000" b="1" dirty="0"/>
              <a:t> </a:t>
            </a:r>
            <a:r>
              <a:rPr lang="en-US" altLang="ru-RU" sz="2000" b="1" dirty="0" err="1"/>
              <a:t>NanoporTop</a:t>
            </a:r>
            <a:r>
              <a:rPr lang="en-US" altLang="ru-RU" sz="2000" b="1" dirty="0"/>
              <a:t> </a:t>
            </a:r>
            <a:endParaRPr lang="ru-RU" altLang="ru-RU" sz="2000" b="1" dirty="0"/>
          </a:p>
          <a:p>
            <a:pPr eaLnBrk="1" hangingPunct="1"/>
            <a:r>
              <a:rPr lang="ru-RU" altLang="ru-RU" dirty="0"/>
              <a:t>Готовая к применению пастообразная цветная декоративная штукатурка  </a:t>
            </a:r>
            <a:r>
              <a:rPr lang="ru-RU" altLang="ru-RU" dirty="0">
                <a:solidFill>
                  <a:srgbClr val="FF0000"/>
                </a:solidFill>
              </a:rPr>
              <a:t>премиум-класса</a:t>
            </a:r>
            <a:r>
              <a:rPr lang="ru-RU" altLang="ru-RU" dirty="0"/>
              <a:t> на основе силикатного вяжущего. 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Водоотталкивающая, атмосферостойкая, стойкая к загрязнениям, не накапливает внутренних напряжений. </a:t>
            </a:r>
            <a:r>
              <a:rPr lang="ru-RU" altLang="ru-RU" dirty="0">
                <a:solidFill>
                  <a:srgbClr val="FF0000"/>
                </a:solidFill>
              </a:rPr>
              <a:t>Отличается способностью к самоочищению</a:t>
            </a:r>
            <a:r>
              <a:rPr lang="en-US" altLang="ru-RU" dirty="0">
                <a:solidFill>
                  <a:srgbClr val="FF0000"/>
                </a:solidFill>
              </a:rPr>
              <a:t> (</a:t>
            </a:r>
            <a:r>
              <a:rPr lang="ru-RU" altLang="ru-RU" dirty="0" err="1">
                <a:solidFill>
                  <a:srgbClr val="FF0000"/>
                </a:solidFill>
              </a:rPr>
              <a:t>фотокатализ</a:t>
            </a:r>
            <a:r>
              <a:rPr lang="ru-RU" altLang="ru-RU" dirty="0">
                <a:solidFill>
                  <a:srgbClr val="FF0000"/>
                </a:solidFill>
              </a:rPr>
              <a:t>) и сверхвысокой </a:t>
            </a:r>
            <a:r>
              <a:rPr lang="ru-RU" altLang="ru-RU" dirty="0" err="1">
                <a:solidFill>
                  <a:srgbClr val="FF0000"/>
                </a:solidFill>
              </a:rPr>
              <a:t>паропроницаемостью</a:t>
            </a:r>
            <a:r>
              <a:rPr lang="ru-RU" altLang="ru-RU" dirty="0">
                <a:solidFill>
                  <a:srgbClr val="FF0000"/>
                </a:solidFill>
              </a:rPr>
              <a:t> (µ=20…30). Рекомендуется для реставрации.</a:t>
            </a:r>
          </a:p>
          <a:p>
            <a:pPr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Фактурные исполнения: </a:t>
            </a:r>
          </a:p>
          <a:p>
            <a:pPr eaLnBrk="1" hangingPunct="1"/>
            <a:r>
              <a:rPr lang="ru-RU" altLang="ru-RU" dirty="0"/>
              <a:t>«шуба», «короед»</a:t>
            </a:r>
          </a:p>
          <a:p>
            <a:pPr eaLnBrk="1" hangingPunct="1"/>
            <a:r>
              <a:rPr lang="ru-RU" altLang="ru-RU" dirty="0"/>
              <a:t>Цветовые исполнения: </a:t>
            </a:r>
            <a:r>
              <a:rPr lang="ru-RU" altLang="ru-RU" dirty="0">
                <a:ea typeface="Calibri" pitchFamily="34" charset="0"/>
                <a:cs typeface="Arial" pitchFamily="34" charset="0"/>
              </a:rPr>
              <a:t>по вееру </a:t>
            </a:r>
            <a:r>
              <a:rPr lang="de-DE" altLang="ru-RU" dirty="0" err="1">
                <a:ea typeface="Calibri" pitchFamily="34" charset="0"/>
                <a:cs typeface="Arial" pitchFamily="34" charset="0"/>
              </a:rPr>
              <a:t>Baumit</a:t>
            </a:r>
            <a:r>
              <a:rPr lang="ru-RU" altLang="ru-RU" dirty="0"/>
              <a:t> Толщина штукатурного слоя 1,5-3,0 мм. </a:t>
            </a:r>
          </a:p>
          <a:p>
            <a:pPr eaLnBrk="1" hangingPunct="1"/>
            <a:r>
              <a:rPr lang="ru-RU" altLang="ru-RU" dirty="0"/>
              <a:t>Расход: </a:t>
            </a:r>
            <a:r>
              <a:rPr lang="ru-RU" altLang="ru-RU" dirty="0" err="1"/>
              <a:t>ок</a:t>
            </a:r>
            <a:r>
              <a:rPr lang="ru-RU" altLang="ru-RU" dirty="0"/>
              <a:t>. 2,5-3,9 кг/м</a:t>
            </a:r>
            <a:r>
              <a:rPr lang="ru-RU" altLang="ru-RU" baseline="30000" dirty="0"/>
              <a:t>2</a:t>
            </a:r>
            <a:r>
              <a:rPr lang="ru-RU" altLang="ru-RU" dirty="0"/>
              <a:t>.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81923" name="Прямоугольник 2"/>
          <p:cNvSpPr>
            <a:spLocks noChangeArrowheads="1"/>
          </p:cNvSpPr>
          <p:nvPr/>
        </p:nvSpPr>
        <p:spPr bwMode="auto">
          <a:xfrm>
            <a:off x="428625" y="1285875"/>
            <a:ext cx="426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ea typeface="Calibri" pitchFamily="34" charset="0"/>
                <a:cs typeface="Arial" pitchFamily="34" charset="0"/>
              </a:rPr>
              <a:t>Декоративная штукатурка </a:t>
            </a:r>
          </a:p>
        </p:txBody>
      </p:sp>
      <p:sp>
        <p:nvSpPr>
          <p:cNvPr id="81925" name="Прямоугольник 4"/>
          <p:cNvSpPr>
            <a:spLocks noChangeArrowheads="1"/>
          </p:cNvSpPr>
          <p:nvPr/>
        </p:nvSpPr>
        <p:spPr bwMode="auto">
          <a:xfrm>
            <a:off x="539750" y="5321300"/>
            <a:ext cx="2808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Премиум-класс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0787"/>
            <a:ext cx="26098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8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3"/>
          <p:cNvSpPr>
            <a:spLocks noChangeArrowheads="1"/>
          </p:cNvSpPr>
          <p:nvPr/>
        </p:nvSpPr>
        <p:spPr bwMode="auto">
          <a:xfrm>
            <a:off x="4907309" y="1103382"/>
            <a:ext cx="3006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Baumit</a:t>
            </a:r>
            <a:r>
              <a:rPr kumimoji="1" lang="de-DE" altLang="ru-RU" sz="20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NanoporTop</a:t>
            </a:r>
            <a:endParaRPr kumimoji="1" lang="de-DE" altLang="ru-RU" sz="20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2947" name="Прямоугольник 4"/>
          <p:cNvSpPr>
            <a:spLocks noChangeArrowheads="1"/>
          </p:cNvSpPr>
          <p:nvPr/>
        </p:nvSpPr>
        <p:spPr bwMode="auto">
          <a:xfrm>
            <a:off x="1087438" y="1257300"/>
            <a:ext cx="310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ru-RU" altLang="ru-RU" sz="2000" b="1">
                <a:solidFill>
                  <a:srgbClr val="0000FF"/>
                </a:solidFill>
                <a:latin typeface="Tahoma" pitchFamily="34" charset="0"/>
              </a:rPr>
              <a:t>Обычная штукатурка</a:t>
            </a:r>
            <a:endParaRPr kumimoji="1" lang="de-AT" altLang="ru-RU" sz="2000" b="1">
              <a:solidFill>
                <a:srgbClr val="0000FF"/>
              </a:solidFill>
              <a:latin typeface="Tahoma" pitchFamily="34" charset="0"/>
            </a:endParaRPr>
          </a:p>
        </p:txBody>
      </p:sp>
      <p:grpSp>
        <p:nvGrpSpPr>
          <p:cNvPr id="82948" name="Группа 7"/>
          <p:cNvGrpSpPr>
            <a:grpSpLocks noChangeAspect="1"/>
          </p:cNvGrpSpPr>
          <p:nvPr/>
        </p:nvGrpSpPr>
        <p:grpSpPr bwMode="auto">
          <a:xfrm>
            <a:off x="1158875" y="1911350"/>
            <a:ext cx="6773863" cy="3070225"/>
            <a:chOff x="0" y="-1"/>
            <a:chExt cx="3722942" cy="1784195"/>
          </a:xfrm>
        </p:grpSpPr>
        <p:pic>
          <p:nvPicPr>
            <p:cNvPr id="82951" name="Picture 12" descr="S2k 50mü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52270" cy="144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2" name="Picture 11" descr="Nanopor 50 mü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54" y="-1"/>
              <a:ext cx="1662788" cy="1441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953" name="Группа 10"/>
            <p:cNvGrpSpPr>
              <a:grpSpLocks/>
            </p:cNvGrpSpPr>
            <p:nvPr/>
          </p:nvGrpSpPr>
          <p:grpSpPr bwMode="auto">
            <a:xfrm>
              <a:off x="0" y="1509301"/>
              <a:ext cx="1652270" cy="77936"/>
              <a:chOff x="3175" y="1508125"/>
              <a:chExt cx="1653391" cy="78088"/>
            </a:xfrm>
          </p:grpSpPr>
          <p:cxnSp>
            <p:nvCxnSpPr>
              <p:cNvPr id="82960" name="Line 9"/>
              <p:cNvCxnSpPr>
                <a:cxnSpLocks noChangeShapeType="1"/>
              </p:cNvCxnSpPr>
              <p:nvPr/>
            </p:nvCxnSpPr>
            <p:spPr bwMode="auto">
              <a:xfrm>
                <a:off x="3175" y="1547385"/>
                <a:ext cx="1653391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961" name="Line 10"/>
              <p:cNvCxnSpPr>
                <a:cxnSpLocks noChangeShapeType="1"/>
              </p:cNvCxnSpPr>
              <p:nvPr/>
            </p:nvCxnSpPr>
            <p:spPr bwMode="auto">
              <a:xfrm>
                <a:off x="3175" y="1508125"/>
                <a:ext cx="0" cy="7808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962" name="Line 11"/>
              <p:cNvCxnSpPr>
                <a:cxnSpLocks noChangeShapeType="1"/>
              </p:cNvCxnSpPr>
              <p:nvPr/>
            </p:nvCxnSpPr>
            <p:spPr bwMode="auto">
              <a:xfrm>
                <a:off x="1656566" y="1508125"/>
                <a:ext cx="0" cy="7808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954" name="Группа 11"/>
            <p:cNvGrpSpPr>
              <a:grpSpLocks/>
            </p:cNvGrpSpPr>
            <p:nvPr/>
          </p:nvGrpSpPr>
          <p:grpSpPr bwMode="auto">
            <a:xfrm>
              <a:off x="245337" y="1509312"/>
              <a:ext cx="3467087" cy="274882"/>
              <a:chOff x="-1812873" y="1508125"/>
              <a:chExt cx="3469439" cy="275416"/>
            </a:xfrm>
          </p:grpSpPr>
          <p:sp>
            <p:nvSpPr>
              <p:cNvPr id="82955" name="Text Box 8"/>
              <p:cNvSpPr txBox="1">
                <a:spLocks noChangeArrowheads="1"/>
              </p:cNvSpPr>
              <p:nvPr/>
            </p:nvSpPr>
            <p:spPr bwMode="auto">
              <a:xfrm>
                <a:off x="190588" y="1546997"/>
                <a:ext cx="1289487" cy="236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b="1">
                    <a:solidFill>
                      <a:srgbClr val="000000"/>
                    </a:solidFill>
                    <a:cs typeface="Times New Roman" pitchFamily="18" charset="0"/>
                  </a:rPr>
                  <a:t>ок</a:t>
                </a:r>
                <a:r>
                  <a:rPr lang="de-AT" altLang="ru-RU" b="1">
                    <a:solidFill>
                      <a:srgbClr val="000000"/>
                    </a:solidFill>
                    <a:cs typeface="Times New Roman" pitchFamily="18" charset="0"/>
                  </a:rPr>
                  <a:t>. 0,2</a:t>
                </a:r>
                <a:r>
                  <a:rPr lang="ru-RU" altLang="ru-RU" b="1">
                    <a:solidFill>
                      <a:srgbClr val="000000"/>
                    </a:solidFill>
                    <a:cs typeface="Times New Roman" pitchFamily="18" charset="0"/>
                  </a:rPr>
                  <a:t> мм</a:t>
                </a:r>
                <a:endParaRPr lang="ru-RU" altLang="ru-RU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altLang="ru-RU">
                    <a:latin typeface="Calibri" pitchFamily="34" charset="0"/>
                    <a:cs typeface="Times New Roman" pitchFamily="18" charset="0"/>
                  </a:rPr>
                  <a:t> </a:t>
                </a:r>
                <a:endParaRPr lang="ru-RU" altLang="ru-RU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cxnSp>
            <p:nvCxnSpPr>
              <p:cNvPr id="82956" name="Line 9"/>
              <p:cNvCxnSpPr>
                <a:cxnSpLocks noChangeShapeType="1"/>
              </p:cNvCxnSpPr>
              <p:nvPr/>
            </p:nvCxnSpPr>
            <p:spPr bwMode="auto">
              <a:xfrm>
                <a:off x="3175" y="1547385"/>
                <a:ext cx="1653391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957" name="Line 10"/>
              <p:cNvCxnSpPr>
                <a:cxnSpLocks noChangeShapeType="1"/>
              </p:cNvCxnSpPr>
              <p:nvPr/>
            </p:nvCxnSpPr>
            <p:spPr bwMode="auto">
              <a:xfrm>
                <a:off x="3175" y="1508125"/>
                <a:ext cx="0" cy="7808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958" name="Line 11"/>
              <p:cNvCxnSpPr>
                <a:cxnSpLocks noChangeShapeType="1"/>
              </p:cNvCxnSpPr>
              <p:nvPr/>
            </p:nvCxnSpPr>
            <p:spPr bwMode="auto">
              <a:xfrm>
                <a:off x="1656566" y="1508125"/>
                <a:ext cx="0" cy="7808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959" name="Text Box 8"/>
              <p:cNvSpPr txBox="1">
                <a:spLocks noChangeArrowheads="1"/>
              </p:cNvSpPr>
              <p:nvPr/>
            </p:nvSpPr>
            <p:spPr bwMode="auto">
              <a:xfrm>
                <a:off x="-1812873" y="1546997"/>
                <a:ext cx="1289487" cy="236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b="1">
                    <a:solidFill>
                      <a:srgbClr val="000000"/>
                    </a:solidFill>
                    <a:cs typeface="Times New Roman" pitchFamily="18" charset="0"/>
                  </a:rPr>
                  <a:t>ок</a:t>
                </a:r>
                <a:r>
                  <a:rPr lang="de-AT" altLang="ru-RU" b="1">
                    <a:solidFill>
                      <a:srgbClr val="000000"/>
                    </a:solidFill>
                    <a:cs typeface="Times New Roman" pitchFamily="18" charset="0"/>
                  </a:rPr>
                  <a:t>. 0,2</a:t>
                </a:r>
                <a:r>
                  <a:rPr lang="ru-RU" altLang="ru-RU" b="1">
                    <a:solidFill>
                      <a:srgbClr val="000000"/>
                    </a:solidFill>
                    <a:cs typeface="Times New Roman" pitchFamily="18" charset="0"/>
                  </a:rPr>
                  <a:t> мм</a:t>
                </a:r>
                <a:endParaRPr lang="ru-RU" altLang="ru-RU"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altLang="ru-RU">
                    <a:latin typeface="Calibri" pitchFamily="34" charset="0"/>
                    <a:cs typeface="Times New Roman" pitchFamily="18" charset="0"/>
                  </a:rPr>
                  <a:t> </a:t>
                </a:r>
                <a:endParaRPr lang="ru-RU" altLang="ru-RU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2949" name="Прямоугольник 4"/>
          <p:cNvSpPr>
            <a:spLocks noChangeArrowheads="1"/>
          </p:cNvSpPr>
          <p:nvPr/>
        </p:nvSpPr>
        <p:spPr bwMode="auto">
          <a:xfrm>
            <a:off x="892175" y="4976813"/>
            <a:ext cx="35385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ru-RU" altLang="ru-RU" b="1">
                <a:latin typeface="Tahoma" pitchFamily="34" charset="0"/>
              </a:rPr>
              <a:t>Поверхность шероховатая, поры крупные</a:t>
            </a:r>
          </a:p>
          <a:p>
            <a:pPr eaLnBrk="1" hangingPunct="1"/>
            <a:endParaRPr kumimoji="1" lang="ru-RU" altLang="ru-RU">
              <a:latin typeface="Tahoma" pitchFamily="34" charset="0"/>
            </a:endParaRPr>
          </a:p>
          <a:p>
            <a:pPr eaLnBrk="1" hangingPunct="1"/>
            <a:r>
              <a:rPr kumimoji="1" lang="ru-RU" altLang="ru-RU">
                <a:latin typeface="Tahoma" pitchFamily="34" charset="0"/>
              </a:rPr>
              <a:t>Частицы грязи задерживаются в неровностях и порах</a:t>
            </a:r>
            <a:endParaRPr kumimoji="1" lang="de-AT" altLang="ru-RU">
              <a:latin typeface="Tahoma" pitchFamily="34" charset="0"/>
            </a:endParaRPr>
          </a:p>
        </p:txBody>
      </p:sp>
      <p:sp>
        <p:nvSpPr>
          <p:cNvPr id="82950" name="Прямоугольник 4"/>
          <p:cNvSpPr>
            <a:spLocks noChangeArrowheads="1"/>
          </p:cNvSpPr>
          <p:nvPr/>
        </p:nvSpPr>
        <p:spPr bwMode="auto">
          <a:xfrm>
            <a:off x="4846638" y="4964113"/>
            <a:ext cx="36131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ru-RU" altLang="ru-RU" b="1">
                <a:latin typeface="Tahoma" pitchFamily="34" charset="0"/>
              </a:rPr>
              <a:t>Поверхность гладкая, микропористая</a:t>
            </a:r>
          </a:p>
          <a:p>
            <a:pPr eaLnBrk="1" hangingPunct="1"/>
            <a:endParaRPr kumimoji="1" lang="ru-RU" altLang="ru-RU">
              <a:latin typeface="Tahoma" pitchFamily="34" charset="0"/>
            </a:endParaRPr>
          </a:p>
          <a:p>
            <a:pPr eaLnBrk="1" hangingPunct="1"/>
            <a:r>
              <a:rPr kumimoji="1" lang="ru-RU" altLang="ru-RU">
                <a:latin typeface="Tahoma" pitchFamily="34" charset="0"/>
              </a:rPr>
              <a:t>Частицы грязи имеют слабое сцепление и не задерживаются на поверхности</a:t>
            </a:r>
            <a:endParaRPr kumimoji="1" lang="de-AT" altLang="ru-RU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216150"/>
            <a:ext cx="6754812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Прямоугольник 4"/>
          <p:cNvSpPr>
            <a:spLocks noChangeArrowheads="1"/>
          </p:cNvSpPr>
          <p:nvPr/>
        </p:nvSpPr>
        <p:spPr bwMode="auto">
          <a:xfrm>
            <a:off x="1138238" y="1509713"/>
            <a:ext cx="3328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ru-RU" altLang="ru-RU" sz="2000" b="1">
                <a:solidFill>
                  <a:srgbClr val="0000FF"/>
                </a:solidFill>
                <a:latin typeface="Tahoma" pitchFamily="34" charset="0"/>
              </a:rPr>
              <a:t>Обычная штукатурка</a:t>
            </a:r>
            <a:endParaRPr kumimoji="1" lang="de-AT" altLang="ru-RU" sz="2000" b="1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83973" name="Прямоугольник 4"/>
          <p:cNvSpPr>
            <a:spLocks noChangeArrowheads="1"/>
          </p:cNvSpPr>
          <p:nvPr/>
        </p:nvSpPr>
        <p:spPr bwMode="auto">
          <a:xfrm>
            <a:off x="1065213" y="4748213"/>
            <a:ext cx="33734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altLang="ru-RU" b="1">
                <a:latin typeface="Tahoma" pitchFamily="34" charset="0"/>
              </a:rPr>
              <a:t>Поверхность гидрофобная</a:t>
            </a:r>
          </a:p>
          <a:p>
            <a:pPr eaLnBrk="1" hangingPunct="1">
              <a:spcBef>
                <a:spcPct val="50000"/>
              </a:spcBef>
            </a:pPr>
            <a:r>
              <a:rPr kumimoji="1" lang="ru-RU" altLang="ru-RU">
                <a:latin typeface="Tahoma" pitchFamily="34" charset="0"/>
              </a:rPr>
              <a:t>Влага не смачивает поверхность и остается снуружи </a:t>
            </a:r>
            <a:endParaRPr kumimoji="1" lang="de-AT" altLang="ru-RU">
              <a:latin typeface="Tahoma" pitchFamily="34" charset="0"/>
            </a:endParaRPr>
          </a:p>
        </p:txBody>
      </p:sp>
      <p:sp>
        <p:nvSpPr>
          <p:cNvPr id="83974" name="Прямоугольник 4"/>
          <p:cNvSpPr>
            <a:spLocks noChangeArrowheads="1"/>
          </p:cNvSpPr>
          <p:nvPr/>
        </p:nvSpPr>
        <p:spPr bwMode="auto">
          <a:xfrm>
            <a:off x="4587875" y="4735513"/>
            <a:ext cx="343693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altLang="ru-RU" b="1">
                <a:latin typeface="Tahoma" pitchFamily="34" charset="0"/>
              </a:rPr>
              <a:t>Поверхность гидрофильная</a:t>
            </a:r>
          </a:p>
          <a:p>
            <a:pPr eaLnBrk="1" hangingPunct="1">
              <a:spcBef>
                <a:spcPct val="50000"/>
              </a:spcBef>
            </a:pPr>
            <a:r>
              <a:rPr kumimoji="1" lang="ru-RU" altLang="ru-RU">
                <a:latin typeface="Tahoma" pitchFamily="34" charset="0"/>
              </a:rPr>
              <a:t>Влага проникает во внешний слой, а затем при фильтрации наружу растворяет частицы грязи</a:t>
            </a:r>
            <a:endParaRPr kumimoji="1" lang="de-AT" altLang="ru-RU">
              <a:latin typeface="Tahoma" pitchFamily="34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803198" y="1509713"/>
            <a:ext cx="3006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Baumit</a:t>
            </a:r>
            <a:r>
              <a:rPr kumimoji="1" lang="de-DE" altLang="ru-RU" sz="20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kumimoji="1" lang="de-DE" altLang="ru-RU" sz="2000" b="1" dirty="0" err="1">
                <a:solidFill>
                  <a:srgbClr val="FF0000"/>
                </a:solidFill>
                <a:latin typeface="Tahoma" pitchFamily="34" charset="0"/>
              </a:rPr>
              <a:t>NanoporTop</a:t>
            </a:r>
            <a:endParaRPr kumimoji="1" lang="de-DE" altLang="ru-RU" sz="20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ife_green">
  <a:themeElements>
    <a:clrScheme name="37_Baumit 1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682"/>
      </a:accent4>
      <a:accent5>
        <a:srgbClr val="B8E2FF"/>
      </a:accent5>
      <a:accent6>
        <a:srgbClr val="8AE7B9"/>
      </a:accent6>
      <a:hlink>
        <a:srgbClr val="FF99FF"/>
      </a:hlink>
      <a:folHlink>
        <a:srgbClr val="CCCC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>
                    <a:alpha val="74997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>
                    <a:alpha val="74997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37_Baumit 1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682"/>
        </a:accent4>
        <a:accent5>
          <a:srgbClr val="B8E2FF"/>
        </a:accent5>
        <a:accent6>
          <a:srgbClr val="8AE7B9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Baumit 2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6"/>
        </a:accent4>
        <a:accent5>
          <a:srgbClr val="C6EAFF"/>
        </a:accent5>
        <a:accent6>
          <a:srgbClr val="8AE7B9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Baumi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aumit Budget 2018 шаблон" id="{671C2011-FA7E-4C03-A2B9-A00DB613C159}" vid="{5C9A6FB3-1762-40FC-86E2-94E70714A18C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Vorlage_PP allg</Template>
  <TotalTime>41463</TotalTime>
  <Words>1103</Words>
  <Application>Microsoft Office PowerPoint</Application>
  <PresentationFormat>Экран (4:3)</PresentationFormat>
  <Paragraphs>223</Paragraphs>
  <Slides>25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FranklinGotTDem</vt:lpstr>
      <vt:lpstr>FrnkGothITC Bk BT</vt:lpstr>
      <vt:lpstr>Lucida Grande</vt:lpstr>
      <vt:lpstr>Tahoma</vt:lpstr>
      <vt:lpstr>Times New Roman</vt:lpstr>
      <vt:lpstr>Wingdings</vt:lpstr>
      <vt:lpstr>Специальное оформление</vt:lpstr>
      <vt:lpstr>2_Life_green</vt:lpstr>
      <vt:lpstr>Системы теплоизоляции BAUMIT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Сравнение загрязнения через 6 лет эксплуатации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Мурексин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MUREXIN сегодня</dc:title>
  <dc:creator>Надежда</dc:creator>
  <cp:lastModifiedBy>Lelik</cp:lastModifiedBy>
  <cp:revision>473</cp:revision>
  <cp:lastPrinted>2009-06-23T11:11:09Z</cp:lastPrinted>
  <dcterms:created xsi:type="dcterms:W3CDTF">2011-02-11T12:54:31Z</dcterms:created>
  <dcterms:modified xsi:type="dcterms:W3CDTF">2023-02-10T09:56:42Z</dcterms:modified>
</cp:coreProperties>
</file>